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0693400" cy="7556500"/>
  <p:notesSz cx="6858000" cy="9144000"/>
  <p:embeddedFontLst>
    <p:embeddedFont>
      <p:font typeface="游ゴシック" panose="020B0400000000000000" pitchFamily="50" charset="-128"/>
      <p:regular r:id="rId5"/>
      <p:bold r:id="rId6"/>
    </p:embeddedFont>
    <p:embeddedFont>
      <p:font typeface="Noto Sans Regular" panose="020B0600070205080204" charset="-128"/>
      <p:regular r:id="rId7"/>
    </p:embeddedFont>
    <p:embeddedFont>
      <p:font typeface="けいふぉんと" panose="020B0600070205080204" charset="-128"/>
      <p:regular r:id="rId8"/>
    </p:embeddedFont>
    <p:embeddedFont>
      <p:font typeface="モトヤゴシックみやび" panose="020B0600070205080204" charset="-128"/>
      <p:regular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M Plus Rounded Black" panose="020B0600070205080204" charset="-128"/>
      <p:regular r:id="rId14"/>
    </p:embeddedFont>
    <p:embeddedFont>
      <p:font typeface="Noto Sans Regular Bold" panose="020B0600070205080204" charset="-128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86" d="100"/>
          <a:sy n="86" d="100"/>
        </p:scale>
        <p:origin x="93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font" Target="fonts/font11.fntdata"/><Relationship Id="rId10" Type="http://schemas.openxmlformats.org/officeDocument/2006/relationships/font" Target="fonts/font6.fntdata"/><Relationship Id="rId19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CE716B-88B9-441E-AB7E-979849433956}" type="datetimeFigureOut">
              <a:rPr kumimoji="1" lang="ja-JP" altLang="en-US" smtClean="0"/>
              <a:t>2026/8/27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4600" y="1143000"/>
            <a:ext cx="4368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5FE8BF-8565-4692-8B8D-AE183675D1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8786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0.jpeg"/><Relationship Id="rId18" Type="http://schemas.openxmlformats.org/officeDocument/2006/relationships/image" Target="../media/image14.jpeg"/><Relationship Id="rId3" Type="http://schemas.openxmlformats.org/officeDocument/2006/relationships/image" Target="../media/image2.png"/><Relationship Id="rId34" Type="http://schemas.openxmlformats.org/officeDocument/2006/relationships/image" Target="../media/image7.svg"/><Relationship Id="rId7" Type="http://schemas.openxmlformats.org/officeDocument/2006/relationships/image" Target="../media/image6.jpeg"/><Relationship Id="rId12" Type="http://schemas.openxmlformats.org/officeDocument/2006/relationships/image" Target="../media/image9.png"/><Relationship Id="rId17" Type="http://schemas.openxmlformats.org/officeDocument/2006/relationships/image" Target="../media/image16.svg"/><Relationship Id="rId2" Type="http://schemas.openxmlformats.org/officeDocument/2006/relationships/image" Target="../media/image1.jpeg"/><Relationship Id="rId16" Type="http://schemas.openxmlformats.org/officeDocument/2006/relationships/image" Target="../media/image13.png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svg"/><Relationship Id="rId37" Type="http://schemas.openxmlformats.org/officeDocument/2006/relationships/image" Target="../media/image18.jpeg"/><Relationship Id="rId5" Type="http://schemas.openxmlformats.org/officeDocument/2006/relationships/image" Target="../media/image4.png"/><Relationship Id="rId15" Type="http://schemas.openxmlformats.org/officeDocument/2006/relationships/image" Target="../media/image12.png"/><Relationship Id="rId36" Type="http://schemas.openxmlformats.org/officeDocument/2006/relationships/image" Target="../media/image9.svg"/><Relationship Id="rId10" Type="http://schemas.openxmlformats.org/officeDocument/2006/relationships/image" Target="../media/image8.png"/><Relationship Id="rId19" Type="http://schemas.openxmlformats.org/officeDocument/2006/relationships/image" Target="../media/image15.jpe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1.png"/><Relationship Id="rId35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30.svg"/><Relationship Id="rId3" Type="http://schemas.openxmlformats.org/officeDocument/2006/relationships/image" Target="../media/image22.svg"/><Relationship Id="rId7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24.png"/><Relationship Id="rId5" Type="http://schemas.openxmlformats.org/officeDocument/2006/relationships/image" Target="../media/image24.svg"/><Relationship Id="rId10" Type="http://schemas.openxmlformats.org/officeDocument/2006/relationships/image" Target="../media/image23.png"/><Relationship Id="rId4" Type="http://schemas.openxmlformats.org/officeDocument/2006/relationships/image" Target="../media/image20.png"/><Relationship Id="rId9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DF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3766430" y="1431597"/>
            <a:ext cx="3159139" cy="1738848"/>
            <a:chOff x="0" y="0"/>
            <a:chExt cx="1153668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536680" cy="6350000"/>
            </a:xfrm>
            <a:custGeom>
              <a:avLst/>
              <a:gdLst/>
              <a:ahLst/>
              <a:cxnLst/>
              <a:rect l="l" t="t" r="r" b="b"/>
              <a:pathLst>
                <a:path w="11536680" h="6350000">
                  <a:moveTo>
                    <a:pt x="11536680" y="3175000"/>
                  </a:moveTo>
                  <a:cubicBezTo>
                    <a:pt x="11536680" y="2227580"/>
                    <a:pt x="11040111" y="1395730"/>
                    <a:pt x="10293350" y="925830"/>
                  </a:cubicBezTo>
                  <a:lnTo>
                    <a:pt x="10293350" y="0"/>
                  </a:lnTo>
                  <a:lnTo>
                    <a:pt x="1243330" y="0"/>
                  </a:lnTo>
                  <a:lnTo>
                    <a:pt x="1243330" y="925830"/>
                  </a:lnTo>
                  <a:cubicBezTo>
                    <a:pt x="496570" y="1395730"/>
                    <a:pt x="0" y="2227580"/>
                    <a:pt x="0" y="3175000"/>
                  </a:cubicBezTo>
                  <a:cubicBezTo>
                    <a:pt x="0" y="4122420"/>
                    <a:pt x="496570" y="4954270"/>
                    <a:pt x="1243330" y="5424170"/>
                  </a:cubicBezTo>
                  <a:lnTo>
                    <a:pt x="1243330" y="6350000"/>
                  </a:lnTo>
                  <a:lnTo>
                    <a:pt x="10293350" y="6350000"/>
                  </a:lnTo>
                  <a:lnTo>
                    <a:pt x="10293350" y="5424170"/>
                  </a:lnTo>
                  <a:cubicBezTo>
                    <a:pt x="11040110" y="4954270"/>
                    <a:pt x="11536680" y="4122420"/>
                    <a:pt x="11536680" y="3175000"/>
                  </a:cubicBezTo>
                  <a:close/>
                </a:path>
              </a:pathLst>
            </a:custGeom>
            <a:blipFill>
              <a:blip r:embed="rId2"/>
              <a:stretch>
                <a:fillRect l="-20715" t="-18584" r="-22200" b="-11240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180419" y="201996"/>
            <a:ext cx="966509" cy="1227313"/>
          </a:xfrm>
          <a:custGeom>
            <a:avLst/>
            <a:gdLst/>
            <a:ahLst/>
            <a:cxnLst/>
            <a:rect l="l" t="t" r="r" b="b"/>
            <a:pathLst>
              <a:path w="966509" h="1227313">
                <a:moveTo>
                  <a:pt x="0" y="0"/>
                </a:moveTo>
                <a:lnTo>
                  <a:pt x="966509" y="0"/>
                </a:lnTo>
                <a:lnTo>
                  <a:pt x="966509" y="1227313"/>
                </a:lnTo>
                <a:lnTo>
                  <a:pt x="0" y="12273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71878" y="-342925"/>
            <a:ext cx="1347351" cy="1724609"/>
          </a:xfrm>
          <a:custGeom>
            <a:avLst/>
            <a:gdLst/>
            <a:ahLst/>
            <a:cxnLst/>
            <a:rect l="l" t="t" r="r" b="b"/>
            <a:pathLst>
              <a:path w="1347351" h="1724609">
                <a:moveTo>
                  <a:pt x="0" y="0"/>
                </a:moveTo>
                <a:lnTo>
                  <a:pt x="1347350" y="0"/>
                </a:lnTo>
                <a:lnTo>
                  <a:pt x="1347350" y="1724609"/>
                </a:lnTo>
                <a:lnTo>
                  <a:pt x="0" y="17246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81073" y="637568"/>
            <a:ext cx="1269538" cy="1144171"/>
          </a:xfrm>
          <a:custGeom>
            <a:avLst/>
            <a:gdLst/>
            <a:ahLst/>
            <a:cxnLst/>
            <a:rect l="l" t="t" r="r" b="b"/>
            <a:pathLst>
              <a:path w="1269538" h="1144171">
                <a:moveTo>
                  <a:pt x="0" y="0"/>
                </a:moveTo>
                <a:lnTo>
                  <a:pt x="1269539" y="0"/>
                </a:lnTo>
                <a:lnTo>
                  <a:pt x="1269539" y="1144171"/>
                </a:lnTo>
                <a:lnTo>
                  <a:pt x="0" y="11441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46755" y="868785"/>
            <a:ext cx="966509" cy="1227313"/>
          </a:xfrm>
          <a:custGeom>
            <a:avLst/>
            <a:gdLst/>
            <a:ahLst/>
            <a:cxnLst/>
            <a:rect l="l" t="t" r="r" b="b"/>
            <a:pathLst>
              <a:path w="966509" h="1227313">
                <a:moveTo>
                  <a:pt x="0" y="0"/>
                </a:moveTo>
                <a:lnTo>
                  <a:pt x="966509" y="0"/>
                </a:lnTo>
                <a:lnTo>
                  <a:pt x="966509" y="1227312"/>
                </a:lnTo>
                <a:lnTo>
                  <a:pt x="0" y="12273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-468504" y="410544"/>
            <a:ext cx="1347351" cy="1724609"/>
          </a:xfrm>
          <a:custGeom>
            <a:avLst/>
            <a:gdLst/>
            <a:ahLst/>
            <a:cxnLst/>
            <a:rect l="l" t="t" r="r" b="b"/>
            <a:pathLst>
              <a:path w="1347351" h="1724609">
                <a:moveTo>
                  <a:pt x="0" y="0"/>
                </a:moveTo>
                <a:lnTo>
                  <a:pt x="1347350" y="0"/>
                </a:lnTo>
                <a:lnTo>
                  <a:pt x="1347350" y="1724609"/>
                </a:lnTo>
                <a:lnTo>
                  <a:pt x="0" y="17246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78061" y="1864376"/>
            <a:ext cx="3682236" cy="2452227"/>
            <a:chOff x="0" y="0"/>
            <a:chExt cx="1319630" cy="94132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19630" cy="941320"/>
            </a:xfrm>
            <a:custGeom>
              <a:avLst/>
              <a:gdLst/>
              <a:ahLst/>
              <a:cxnLst/>
              <a:rect l="l" t="t" r="r" b="b"/>
              <a:pathLst>
                <a:path w="1319630" h="941320">
                  <a:moveTo>
                    <a:pt x="0" y="50800"/>
                  </a:moveTo>
                  <a:lnTo>
                    <a:pt x="659815" y="0"/>
                  </a:lnTo>
                  <a:lnTo>
                    <a:pt x="1319630" y="50800"/>
                  </a:lnTo>
                  <a:lnTo>
                    <a:pt x="1319630" y="890520"/>
                  </a:lnTo>
                  <a:lnTo>
                    <a:pt x="659815" y="941320"/>
                  </a:lnTo>
                  <a:lnTo>
                    <a:pt x="0" y="89052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DAA41A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127000"/>
              <a:ext cx="1319630" cy="10429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3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44011" y="1950076"/>
            <a:ext cx="3565792" cy="2280829"/>
            <a:chOff x="0" y="0"/>
            <a:chExt cx="1277899" cy="90038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77899" cy="900384"/>
            </a:xfrm>
            <a:custGeom>
              <a:avLst/>
              <a:gdLst/>
              <a:ahLst/>
              <a:cxnLst/>
              <a:rect l="l" t="t" r="r" b="b"/>
              <a:pathLst>
                <a:path w="1277899" h="900384">
                  <a:moveTo>
                    <a:pt x="0" y="50800"/>
                  </a:moveTo>
                  <a:lnTo>
                    <a:pt x="638950" y="0"/>
                  </a:lnTo>
                  <a:lnTo>
                    <a:pt x="1277899" y="50800"/>
                  </a:lnTo>
                  <a:lnTo>
                    <a:pt x="1277899" y="849584"/>
                  </a:lnTo>
                  <a:lnTo>
                    <a:pt x="638950" y="900384"/>
                  </a:lnTo>
                  <a:lnTo>
                    <a:pt x="0" y="849584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FFE5AA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127000"/>
              <a:ext cx="1277899" cy="10019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30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925570" y="6653894"/>
            <a:ext cx="3648862" cy="738264"/>
            <a:chOff x="0" y="0"/>
            <a:chExt cx="1307670" cy="26457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307670" cy="264577"/>
            </a:xfrm>
            <a:custGeom>
              <a:avLst/>
              <a:gdLst/>
              <a:ahLst/>
              <a:cxnLst/>
              <a:rect l="l" t="t" r="r" b="b"/>
              <a:pathLst>
                <a:path w="1307670" h="264577">
                  <a:moveTo>
                    <a:pt x="0" y="50800"/>
                  </a:moveTo>
                  <a:lnTo>
                    <a:pt x="653835" y="0"/>
                  </a:lnTo>
                  <a:lnTo>
                    <a:pt x="1307670" y="50800"/>
                  </a:lnTo>
                  <a:lnTo>
                    <a:pt x="1307670" y="213777"/>
                  </a:lnTo>
                  <a:lnTo>
                    <a:pt x="653835" y="264577"/>
                  </a:lnTo>
                  <a:lnTo>
                    <a:pt x="0" y="213777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DAA41A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127000"/>
              <a:ext cx="1307670" cy="3661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3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963946" y="6680115"/>
            <a:ext cx="3566625" cy="673432"/>
            <a:chOff x="0" y="0"/>
            <a:chExt cx="1278198" cy="24134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278198" cy="241343"/>
            </a:xfrm>
            <a:custGeom>
              <a:avLst/>
              <a:gdLst/>
              <a:ahLst/>
              <a:cxnLst/>
              <a:rect l="l" t="t" r="r" b="b"/>
              <a:pathLst>
                <a:path w="1278198" h="241343">
                  <a:moveTo>
                    <a:pt x="0" y="50800"/>
                  </a:moveTo>
                  <a:lnTo>
                    <a:pt x="639099" y="0"/>
                  </a:lnTo>
                  <a:lnTo>
                    <a:pt x="1278198" y="50800"/>
                  </a:lnTo>
                  <a:lnTo>
                    <a:pt x="1278198" y="190543"/>
                  </a:lnTo>
                  <a:lnTo>
                    <a:pt x="639099" y="241343"/>
                  </a:lnTo>
                  <a:lnTo>
                    <a:pt x="0" y="190543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FFE5AA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127000"/>
              <a:ext cx="1278198" cy="3429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30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6885792" y="6888407"/>
            <a:ext cx="2022035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9"/>
              </a:lnSpc>
            </a:pPr>
            <a:r>
              <a:rPr lang="en-US" sz="1399">
                <a:solidFill>
                  <a:srgbClr val="EC1C24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9月の定休日のご案内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8586" y="6227842"/>
            <a:ext cx="3652101" cy="1243403"/>
            <a:chOff x="0" y="0"/>
            <a:chExt cx="1308831" cy="44560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308831" cy="445608"/>
            </a:xfrm>
            <a:custGeom>
              <a:avLst/>
              <a:gdLst/>
              <a:ahLst/>
              <a:cxnLst/>
              <a:rect l="l" t="t" r="r" b="b"/>
              <a:pathLst>
                <a:path w="1308831" h="445608">
                  <a:moveTo>
                    <a:pt x="0" y="50800"/>
                  </a:moveTo>
                  <a:lnTo>
                    <a:pt x="654415" y="0"/>
                  </a:lnTo>
                  <a:lnTo>
                    <a:pt x="1308831" y="50800"/>
                  </a:lnTo>
                  <a:lnTo>
                    <a:pt x="1308831" y="394808"/>
                  </a:lnTo>
                  <a:lnTo>
                    <a:pt x="654415" y="445608"/>
                  </a:lnTo>
                  <a:lnTo>
                    <a:pt x="0" y="394808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DAA41A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127000"/>
              <a:ext cx="1308831" cy="5472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30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748238" y="6886269"/>
            <a:ext cx="1641666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FF1616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お楽しみ抽選会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148674" y="6262199"/>
            <a:ext cx="3532642" cy="1170435"/>
            <a:chOff x="0" y="0"/>
            <a:chExt cx="1266019" cy="419458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266019" cy="419457"/>
            </a:xfrm>
            <a:custGeom>
              <a:avLst/>
              <a:gdLst/>
              <a:ahLst/>
              <a:cxnLst/>
              <a:rect l="l" t="t" r="r" b="b"/>
              <a:pathLst>
                <a:path w="1266019" h="419457">
                  <a:moveTo>
                    <a:pt x="0" y="50800"/>
                  </a:moveTo>
                  <a:lnTo>
                    <a:pt x="633010" y="0"/>
                  </a:lnTo>
                  <a:lnTo>
                    <a:pt x="1266019" y="50800"/>
                  </a:lnTo>
                  <a:lnTo>
                    <a:pt x="1266019" y="368658"/>
                  </a:lnTo>
                  <a:lnTo>
                    <a:pt x="633010" y="419457"/>
                  </a:lnTo>
                  <a:lnTo>
                    <a:pt x="0" y="368658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FFE5AA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0" y="-127000"/>
              <a:ext cx="1266019" cy="5210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30"/>
                </a:lnSpc>
              </a:pPr>
              <a:endParaRPr/>
            </a:p>
          </p:txBody>
        </p:sp>
      </p:grpSp>
      <p:sp>
        <p:nvSpPr>
          <p:cNvPr id="29" name="Freeform 29"/>
          <p:cNvSpPr/>
          <p:nvPr/>
        </p:nvSpPr>
        <p:spPr>
          <a:xfrm>
            <a:off x="2898326" y="6874653"/>
            <a:ext cx="804417" cy="486391"/>
          </a:xfrm>
          <a:custGeom>
            <a:avLst/>
            <a:gdLst/>
            <a:ahLst/>
            <a:cxnLst/>
            <a:rect l="l" t="t" r="r" b="b"/>
            <a:pathLst>
              <a:path w="804417" h="486391">
                <a:moveTo>
                  <a:pt x="0" y="0"/>
                </a:moveTo>
                <a:lnTo>
                  <a:pt x="804417" y="0"/>
                </a:lnTo>
                <a:lnTo>
                  <a:pt x="804417" y="486391"/>
                </a:lnTo>
                <a:lnTo>
                  <a:pt x="0" y="4863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180419" y="6539143"/>
            <a:ext cx="2717907" cy="735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毎月恒例として、「道の駅</a:t>
            </a:r>
          </a:p>
          <a:p>
            <a:pPr algn="l">
              <a:lnSpc>
                <a:spcPts val="1960"/>
              </a:lnSpc>
            </a:pPr>
            <a:r>
              <a:rPr lang="en-US" sz="140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若桜  桜ん坊」オリジナル</a:t>
            </a:r>
          </a:p>
          <a:p>
            <a:pPr algn="l">
              <a:lnSpc>
                <a:spcPts val="1960"/>
              </a:lnSpc>
            </a:pPr>
            <a:r>
              <a:rPr lang="en-US" sz="140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ポイントカード</a:t>
            </a:r>
            <a:r>
              <a:rPr lang="en-US" sz="1400">
                <a:solidFill>
                  <a:srgbClr val="FF1616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ポイント2倍</a:t>
            </a:r>
            <a:r>
              <a:rPr lang="en-US" sz="140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！！</a:t>
            </a:r>
          </a:p>
        </p:txBody>
      </p:sp>
      <p:sp>
        <p:nvSpPr>
          <p:cNvPr id="31" name="Freeform 31"/>
          <p:cNvSpPr/>
          <p:nvPr/>
        </p:nvSpPr>
        <p:spPr>
          <a:xfrm>
            <a:off x="2502265" y="6509237"/>
            <a:ext cx="830826" cy="502360"/>
          </a:xfrm>
          <a:custGeom>
            <a:avLst/>
            <a:gdLst/>
            <a:ahLst/>
            <a:cxnLst/>
            <a:rect l="l" t="t" r="r" b="b"/>
            <a:pathLst>
              <a:path w="830826" h="502360">
                <a:moveTo>
                  <a:pt x="0" y="0"/>
                </a:moveTo>
                <a:lnTo>
                  <a:pt x="830827" y="0"/>
                </a:lnTo>
                <a:lnTo>
                  <a:pt x="830827" y="502360"/>
                </a:lnTo>
                <a:lnTo>
                  <a:pt x="0" y="50236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grpSp>
        <p:nvGrpSpPr>
          <p:cNvPr id="32" name="Group 32"/>
          <p:cNvGrpSpPr/>
          <p:nvPr/>
        </p:nvGrpSpPr>
        <p:grpSpPr>
          <a:xfrm>
            <a:off x="6925570" y="6486332"/>
            <a:ext cx="1323003" cy="367008"/>
            <a:chOff x="0" y="0"/>
            <a:chExt cx="474134" cy="131527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474134" cy="131527"/>
            </a:xfrm>
            <a:custGeom>
              <a:avLst/>
              <a:gdLst/>
              <a:ahLst/>
              <a:cxnLst/>
              <a:rect l="l" t="t" r="r" b="b"/>
              <a:pathLst>
                <a:path w="474134" h="131527">
                  <a:moveTo>
                    <a:pt x="65764" y="0"/>
                  </a:moveTo>
                  <a:lnTo>
                    <a:pt x="408371" y="0"/>
                  </a:lnTo>
                  <a:cubicBezTo>
                    <a:pt x="425812" y="0"/>
                    <a:pt x="442540" y="6929"/>
                    <a:pt x="454873" y="19262"/>
                  </a:cubicBezTo>
                  <a:cubicBezTo>
                    <a:pt x="467206" y="31595"/>
                    <a:pt x="474134" y="48322"/>
                    <a:pt x="474134" y="65764"/>
                  </a:cubicBezTo>
                  <a:lnTo>
                    <a:pt x="474134" y="65764"/>
                  </a:lnTo>
                  <a:cubicBezTo>
                    <a:pt x="474134" y="83205"/>
                    <a:pt x="467206" y="99933"/>
                    <a:pt x="454873" y="112266"/>
                  </a:cubicBezTo>
                  <a:cubicBezTo>
                    <a:pt x="442540" y="124599"/>
                    <a:pt x="425812" y="131527"/>
                    <a:pt x="408371" y="131527"/>
                  </a:cubicBezTo>
                  <a:lnTo>
                    <a:pt x="65764" y="131527"/>
                  </a:lnTo>
                  <a:cubicBezTo>
                    <a:pt x="48322" y="131527"/>
                    <a:pt x="31595" y="124599"/>
                    <a:pt x="19262" y="112266"/>
                  </a:cubicBezTo>
                  <a:cubicBezTo>
                    <a:pt x="6929" y="99933"/>
                    <a:pt x="0" y="83205"/>
                    <a:pt x="0" y="65764"/>
                  </a:cubicBezTo>
                  <a:lnTo>
                    <a:pt x="0" y="65764"/>
                  </a:lnTo>
                  <a:cubicBezTo>
                    <a:pt x="0" y="48322"/>
                    <a:pt x="6929" y="31595"/>
                    <a:pt x="19262" y="19262"/>
                  </a:cubicBezTo>
                  <a:cubicBezTo>
                    <a:pt x="31595" y="6929"/>
                    <a:pt x="48322" y="0"/>
                    <a:pt x="65764" y="0"/>
                  </a:cubicBezTo>
                  <a:close/>
                </a:path>
              </a:pathLst>
            </a:custGeom>
            <a:solidFill>
              <a:srgbClr val="EA5345"/>
            </a:solidFill>
          </p:spPr>
        </p:sp>
        <p:sp>
          <p:nvSpPr>
            <p:cNvPr id="34" name="TextBox 34"/>
            <p:cNvSpPr txBox="1"/>
            <p:nvPr/>
          </p:nvSpPr>
          <p:spPr>
            <a:xfrm>
              <a:off x="0" y="-28575"/>
              <a:ext cx="474134" cy="1601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r>
                <a:rPr lang="en-US" sz="1384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9月の定休日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4724" y="6083424"/>
            <a:ext cx="1935448" cy="550757"/>
            <a:chOff x="-9480" y="-8096"/>
            <a:chExt cx="693621" cy="15829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677482" cy="129718"/>
            </a:xfrm>
            <a:custGeom>
              <a:avLst/>
              <a:gdLst/>
              <a:ahLst/>
              <a:cxnLst/>
              <a:rect l="l" t="t" r="r" b="b"/>
              <a:pathLst>
                <a:path w="677482" h="129718">
                  <a:moveTo>
                    <a:pt x="64859" y="0"/>
                  </a:moveTo>
                  <a:lnTo>
                    <a:pt x="612623" y="0"/>
                  </a:lnTo>
                  <a:cubicBezTo>
                    <a:pt x="648443" y="0"/>
                    <a:pt x="677482" y="29038"/>
                    <a:pt x="677482" y="64859"/>
                  </a:cubicBezTo>
                  <a:lnTo>
                    <a:pt x="677482" y="64859"/>
                  </a:lnTo>
                  <a:cubicBezTo>
                    <a:pt x="677482" y="82061"/>
                    <a:pt x="670648" y="98558"/>
                    <a:pt x="658485" y="110721"/>
                  </a:cubicBezTo>
                  <a:cubicBezTo>
                    <a:pt x="646321" y="122885"/>
                    <a:pt x="629824" y="129718"/>
                    <a:pt x="612623" y="129718"/>
                  </a:cubicBezTo>
                  <a:lnTo>
                    <a:pt x="64859" y="129718"/>
                  </a:lnTo>
                  <a:cubicBezTo>
                    <a:pt x="47657" y="129718"/>
                    <a:pt x="31160" y="122885"/>
                    <a:pt x="18997" y="110721"/>
                  </a:cubicBezTo>
                  <a:cubicBezTo>
                    <a:pt x="6833" y="98558"/>
                    <a:pt x="0" y="82061"/>
                    <a:pt x="0" y="64859"/>
                  </a:cubicBezTo>
                  <a:lnTo>
                    <a:pt x="0" y="64859"/>
                  </a:lnTo>
                  <a:cubicBezTo>
                    <a:pt x="0" y="47657"/>
                    <a:pt x="6833" y="31160"/>
                    <a:pt x="18997" y="18997"/>
                  </a:cubicBezTo>
                  <a:cubicBezTo>
                    <a:pt x="31160" y="6833"/>
                    <a:pt x="47657" y="0"/>
                    <a:pt x="64859" y="0"/>
                  </a:cubicBezTo>
                  <a:close/>
                </a:path>
              </a:pathLst>
            </a:custGeom>
            <a:solidFill>
              <a:srgbClr val="EA5345"/>
            </a:solidFill>
          </p:spPr>
        </p:sp>
        <p:sp>
          <p:nvSpPr>
            <p:cNvPr id="37" name="TextBox 37"/>
            <p:cNvSpPr txBox="1"/>
            <p:nvPr/>
          </p:nvSpPr>
          <p:spPr>
            <a:xfrm>
              <a:off x="-9480" y="-8096"/>
              <a:ext cx="693621" cy="1582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r>
                <a:rPr lang="en-US" sz="1200" dirty="0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9</a:t>
              </a:r>
              <a:r>
                <a:rPr lang="en-US" sz="1200" dirty="0" smtClean="0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月</a:t>
              </a:r>
              <a:r>
                <a:rPr lang="ja-JP" altLang="en-US" sz="1200" dirty="0" smtClean="0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水曜日</a:t>
              </a:r>
              <a:r>
                <a:rPr lang="en-US" altLang="ja-JP" sz="1200" dirty="0" smtClean="0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(2</a:t>
              </a:r>
              <a:r>
                <a:rPr lang="ja-JP" altLang="en-US" sz="1200" dirty="0" smtClean="0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日、</a:t>
              </a:r>
              <a:r>
                <a:rPr lang="en-US" altLang="ja-JP" sz="1200" dirty="0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9</a:t>
              </a:r>
              <a:r>
                <a:rPr lang="ja-JP" altLang="en-US" sz="1200" dirty="0" smtClean="0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日、</a:t>
              </a:r>
              <a:r>
                <a:rPr lang="en-US" altLang="ja-JP" sz="1200" dirty="0" smtClean="0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16</a:t>
              </a:r>
              <a:r>
                <a:rPr lang="ja-JP" altLang="en-US" sz="1200" dirty="0" smtClean="0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日、</a:t>
              </a:r>
              <a:r>
                <a:rPr lang="en-US" altLang="ja-JP" sz="1200" dirty="0" smtClean="0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23</a:t>
              </a:r>
              <a:r>
                <a:rPr lang="ja-JP" altLang="en-US" sz="1200" dirty="0" smtClean="0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日、</a:t>
              </a:r>
              <a:r>
                <a:rPr lang="en-US" altLang="ja-JP" sz="1200" dirty="0" smtClean="0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30</a:t>
              </a:r>
              <a:r>
                <a:rPr lang="ja-JP" altLang="en-US" sz="1200" dirty="0" smtClean="0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日</a:t>
              </a:r>
              <a:r>
                <a:rPr lang="en-US" altLang="ja-JP" sz="1200" dirty="0" smtClean="0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)</a:t>
              </a:r>
              <a:endParaRPr lang="en-US" sz="1200" dirty="0">
                <a:solidFill>
                  <a:srgbClr val="FFFFFF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endParaRPr>
            </a:p>
          </p:txBody>
        </p:sp>
      </p:grpSp>
      <p:sp>
        <p:nvSpPr>
          <p:cNvPr id="38" name="Freeform 38"/>
          <p:cNvSpPr/>
          <p:nvPr/>
        </p:nvSpPr>
        <p:spPr>
          <a:xfrm>
            <a:off x="7199607" y="447438"/>
            <a:ext cx="2149775" cy="2016309"/>
          </a:xfrm>
          <a:custGeom>
            <a:avLst/>
            <a:gdLst/>
            <a:ahLst/>
            <a:cxnLst/>
            <a:rect l="l" t="t" r="r" b="b"/>
            <a:pathLst>
              <a:path w="2149775" h="2016309">
                <a:moveTo>
                  <a:pt x="0" y="0"/>
                </a:moveTo>
                <a:lnTo>
                  <a:pt x="2149775" y="0"/>
                </a:lnTo>
                <a:lnTo>
                  <a:pt x="2149775" y="2016309"/>
                </a:lnTo>
                <a:lnTo>
                  <a:pt x="0" y="201630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39" name="Freeform 39"/>
          <p:cNvSpPr/>
          <p:nvPr/>
        </p:nvSpPr>
        <p:spPr>
          <a:xfrm>
            <a:off x="8544965" y="290897"/>
            <a:ext cx="2149775" cy="2016309"/>
          </a:xfrm>
          <a:custGeom>
            <a:avLst/>
            <a:gdLst/>
            <a:ahLst/>
            <a:cxnLst/>
            <a:rect l="l" t="t" r="r" b="b"/>
            <a:pathLst>
              <a:path w="2149775" h="2016309">
                <a:moveTo>
                  <a:pt x="0" y="0"/>
                </a:moveTo>
                <a:lnTo>
                  <a:pt x="2149774" y="0"/>
                </a:lnTo>
                <a:lnTo>
                  <a:pt x="2149774" y="2016310"/>
                </a:lnTo>
                <a:lnTo>
                  <a:pt x="0" y="201631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40" name="Freeform 40"/>
          <p:cNvSpPr/>
          <p:nvPr/>
        </p:nvSpPr>
        <p:spPr>
          <a:xfrm>
            <a:off x="7684638" y="-149723"/>
            <a:ext cx="2149775" cy="2016309"/>
          </a:xfrm>
          <a:custGeom>
            <a:avLst/>
            <a:gdLst/>
            <a:ahLst/>
            <a:cxnLst/>
            <a:rect l="l" t="t" r="r" b="b"/>
            <a:pathLst>
              <a:path w="2149775" h="2016309">
                <a:moveTo>
                  <a:pt x="0" y="0"/>
                </a:moveTo>
                <a:lnTo>
                  <a:pt x="2149775" y="0"/>
                </a:lnTo>
                <a:lnTo>
                  <a:pt x="2149775" y="2016309"/>
                </a:lnTo>
                <a:lnTo>
                  <a:pt x="0" y="201630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41" name="Freeform 41"/>
          <p:cNvSpPr/>
          <p:nvPr/>
        </p:nvSpPr>
        <p:spPr>
          <a:xfrm>
            <a:off x="7880861" y="-56408"/>
            <a:ext cx="2895480" cy="3024000"/>
          </a:xfrm>
          <a:custGeom>
            <a:avLst/>
            <a:gdLst/>
            <a:ahLst/>
            <a:cxnLst/>
            <a:rect l="l" t="t" r="r" b="b"/>
            <a:pathLst>
              <a:path w="2895480" h="3024000">
                <a:moveTo>
                  <a:pt x="0" y="0"/>
                </a:moveTo>
                <a:lnTo>
                  <a:pt x="2895480" y="0"/>
                </a:lnTo>
                <a:lnTo>
                  <a:pt x="2895480" y="3024000"/>
                </a:lnTo>
                <a:lnTo>
                  <a:pt x="0" y="3024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42" name="Group 42"/>
          <p:cNvGrpSpPr/>
          <p:nvPr/>
        </p:nvGrpSpPr>
        <p:grpSpPr>
          <a:xfrm>
            <a:off x="6935095" y="1539591"/>
            <a:ext cx="3648862" cy="4979098"/>
            <a:chOff x="0" y="0"/>
            <a:chExt cx="1307670" cy="1784396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307670" cy="1784396"/>
            </a:xfrm>
            <a:custGeom>
              <a:avLst/>
              <a:gdLst/>
              <a:ahLst/>
              <a:cxnLst/>
              <a:rect l="l" t="t" r="r" b="b"/>
              <a:pathLst>
                <a:path w="1307670" h="1784396">
                  <a:moveTo>
                    <a:pt x="0" y="50800"/>
                  </a:moveTo>
                  <a:lnTo>
                    <a:pt x="653835" y="0"/>
                  </a:lnTo>
                  <a:lnTo>
                    <a:pt x="1307670" y="50800"/>
                  </a:lnTo>
                  <a:lnTo>
                    <a:pt x="1307670" y="1733596"/>
                  </a:lnTo>
                  <a:lnTo>
                    <a:pt x="653835" y="1784396"/>
                  </a:lnTo>
                  <a:lnTo>
                    <a:pt x="0" y="1733596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DAA41A"/>
            </a:solidFill>
          </p:spPr>
        </p:sp>
        <p:sp>
          <p:nvSpPr>
            <p:cNvPr id="44" name="TextBox 44"/>
            <p:cNvSpPr txBox="1"/>
            <p:nvPr/>
          </p:nvSpPr>
          <p:spPr>
            <a:xfrm>
              <a:off x="0" y="-127000"/>
              <a:ext cx="1307670" cy="18859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30"/>
                </a:lnSpc>
              </a:pPr>
              <a:endParaRPr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6976213" y="1585397"/>
            <a:ext cx="3566625" cy="4882827"/>
            <a:chOff x="0" y="0"/>
            <a:chExt cx="1278198" cy="1749895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278198" cy="1749895"/>
            </a:xfrm>
            <a:custGeom>
              <a:avLst/>
              <a:gdLst/>
              <a:ahLst/>
              <a:cxnLst/>
              <a:rect l="l" t="t" r="r" b="b"/>
              <a:pathLst>
                <a:path w="1278198" h="1749895">
                  <a:moveTo>
                    <a:pt x="0" y="50800"/>
                  </a:moveTo>
                  <a:lnTo>
                    <a:pt x="639099" y="0"/>
                  </a:lnTo>
                  <a:lnTo>
                    <a:pt x="1278198" y="50800"/>
                  </a:lnTo>
                  <a:lnTo>
                    <a:pt x="1278198" y="1699095"/>
                  </a:lnTo>
                  <a:lnTo>
                    <a:pt x="639099" y="1749895"/>
                  </a:lnTo>
                  <a:lnTo>
                    <a:pt x="0" y="1699095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FFE5AA"/>
            </a:solidFill>
          </p:spPr>
        </p:sp>
        <p:sp>
          <p:nvSpPr>
            <p:cNvPr id="47" name="TextBox 47"/>
            <p:cNvSpPr txBox="1"/>
            <p:nvPr/>
          </p:nvSpPr>
          <p:spPr>
            <a:xfrm>
              <a:off x="0" y="-127000"/>
              <a:ext cx="1278198" cy="18514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30"/>
                </a:lnSpc>
              </a:pPr>
              <a:endParaRPr/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8759526" y="6790409"/>
            <a:ext cx="1672355" cy="512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dirty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・9月  </a:t>
            </a:r>
            <a:r>
              <a:rPr lang="en-US" sz="1399" dirty="0" smtClean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7日</a:t>
            </a:r>
            <a:r>
              <a:rPr lang="en-US" sz="1399" dirty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（月） </a:t>
            </a:r>
          </a:p>
          <a:p>
            <a:pPr algn="l">
              <a:lnSpc>
                <a:spcPts val="1959"/>
              </a:lnSpc>
            </a:pPr>
            <a:r>
              <a:rPr lang="en-US" sz="1399" dirty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・9</a:t>
            </a:r>
            <a:r>
              <a:rPr lang="en-US" sz="1399" dirty="0" smtClean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月28日</a:t>
            </a:r>
            <a:r>
              <a:rPr lang="en-US" sz="1399" dirty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（月）</a:t>
            </a:r>
          </a:p>
        </p:txBody>
      </p:sp>
      <p:sp>
        <p:nvSpPr>
          <p:cNvPr id="49" name="Freeform 49"/>
          <p:cNvSpPr/>
          <p:nvPr/>
        </p:nvSpPr>
        <p:spPr>
          <a:xfrm>
            <a:off x="8271315" y="6468224"/>
            <a:ext cx="900222" cy="403226"/>
          </a:xfrm>
          <a:custGeom>
            <a:avLst/>
            <a:gdLst/>
            <a:ahLst/>
            <a:cxnLst/>
            <a:rect l="l" t="t" r="r" b="b"/>
            <a:pathLst>
              <a:path w="900222" h="403226">
                <a:moveTo>
                  <a:pt x="0" y="0"/>
                </a:moveTo>
                <a:lnTo>
                  <a:pt x="900222" y="0"/>
                </a:lnTo>
                <a:lnTo>
                  <a:pt x="900222" y="403225"/>
                </a:lnTo>
                <a:lnTo>
                  <a:pt x="0" y="40322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34261" b="-33179"/>
            </a:stretch>
          </a:blipFill>
        </p:spPr>
      </p:sp>
      <p:grpSp>
        <p:nvGrpSpPr>
          <p:cNvPr id="50" name="Group 50"/>
          <p:cNvGrpSpPr/>
          <p:nvPr/>
        </p:nvGrpSpPr>
        <p:grpSpPr>
          <a:xfrm>
            <a:off x="105703" y="1889773"/>
            <a:ext cx="2149601" cy="412792"/>
            <a:chOff x="0" y="-28575"/>
            <a:chExt cx="439821" cy="224299"/>
          </a:xfrm>
        </p:grpSpPr>
        <p:sp>
          <p:nvSpPr>
            <p:cNvPr id="51" name="Freeform 51"/>
            <p:cNvSpPr/>
            <p:nvPr/>
          </p:nvSpPr>
          <p:spPr>
            <a:xfrm>
              <a:off x="0" y="-19295"/>
              <a:ext cx="439821" cy="215019"/>
            </a:xfrm>
            <a:custGeom>
              <a:avLst/>
              <a:gdLst/>
              <a:ahLst/>
              <a:cxnLst/>
              <a:rect l="l" t="t" r="r" b="b"/>
              <a:pathLst>
                <a:path w="439821" h="215019">
                  <a:moveTo>
                    <a:pt x="107510" y="0"/>
                  </a:moveTo>
                  <a:lnTo>
                    <a:pt x="332312" y="0"/>
                  </a:lnTo>
                  <a:cubicBezTo>
                    <a:pt x="391688" y="0"/>
                    <a:pt x="439821" y="48134"/>
                    <a:pt x="439821" y="107510"/>
                  </a:cubicBezTo>
                  <a:lnTo>
                    <a:pt x="439821" y="107510"/>
                  </a:lnTo>
                  <a:cubicBezTo>
                    <a:pt x="439821" y="166885"/>
                    <a:pt x="391688" y="215019"/>
                    <a:pt x="332312" y="215019"/>
                  </a:cubicBezTo>
                  <a:lnTo>
                    <a:pt x="107510" y="215019"/>
                  </a:lnTo>
                  <a:cubicBezTo>
                    <a:pt x="48134" y="215019"/>
                    <a:pt x="0" y="166885"/>
                    <a:pt x="0" y="107510"/>
                  </a:cubicBezTo>
                  <a:lnTo>
                    <a:pt x="0" y="107510"/>
                  </a:lnTo>
                  <a:cubicBezTo>
                    <a:pt x="0" y="48134"/>
                    <a:pt x="48134" y="0"/>
                    <a:pt x="107510" y="0"/>
                  </a:cubicBezTo>
                  <a:close/>
                </a:path>
              </a:pathLst>
            </a:custGeom>
            <a:solidFill>
              <a:srgbClr val="EA5345"/>
            </a:solidFill>
          </p:spPr>
        </p:sp>
        <p:sp>
          <p:nvSpPr>
            <p:cNvPr id="52" name="TextBox 52"/>
            <p:cNvSpPr txBox="1"/>
            <p:nvPr/>
          </p:nvSpPr>
          <p:spPr>
            <a:xfrm>
              <a:off x="0" y="-28575"/>
              <a:ext cx="439821" cy="2102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r>
                <a:rPr lang="en-US" sz="1384" dirty="0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9</a:t>
              </a:r>
              <a:r>
                <a:rPr lang="en-US" sz="1384" dirty="0" smtClean="0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月1</a:t>
              </a:r>
              <a:r>
                <a:rPr lang="en-US" altLang="ja-JP" sz="1384" dirty="0" smtClean="0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9</a:t>
              </a:r>
              <a:r>
                <a:rPr lang="en-US" sz="1384" dirty="0" smtClean="0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日</a:t>
              </a:r>
              <a:r>
                <a:rPr lang="ja-JP" altLang="en-US" sz="1384" dirty="0" smtClean="0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～</a:t>
              </a:r>
              <a:r>
                <a:rPr lang="en-US" altLang="ja-JP" sz="1384" dirty="0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22</a:t>
              </a:r>
              <a:r>
                <a:rPr lang="ja-JP" altLang="en-US" sz="1384" dirty="0" smtClean="0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日</a:t>
              </a:r>
              <a:endParaRPr lang="en-US" sz="1384" dirty="0">
                <a:solidFill>
                  <a:srgbClr val="FFFFFF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endParaRP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785756" y="5598807"/>
            <a:ext cx="3084793" cy="1923093"/>
            <a:chOff x="0" y="0"/>
            <a:chExt cx="1105520" cy="689193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105520" cy="689193"/>
            </a:xfrm>
            <a:custGeom>
              <a:avLst/>
              <a:gdLst/>
              <a:ahLst/>
              <a:cxnLst/>
              <a:rect l="l" t="t" r="r" b="b"/>
              <a:pathLst>
                <a:path w="1105520" h="689193">
                  <a:moveTo>
                    <a:pt x="0" y="50800"/>
                  </a:moveTo>
                  <a:lnTo>
                    <a:pt x="552760" y="0"/>
                  </a:lnTo>
                  <a:lnTo>
                    <a:pt x="1105520" y="50800"/>
                  </a:lnTo>
                  <a:lnTo>
                    <a:pt x="1105520" y="638393"/>
                  </a:lnTo>
                  <a:lnTo>
                    <a:pt x="552760" y="689193"/>
                  </a:lnTo>
                  <a:lnTo>
                    <a:pt x="0" y="638393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DAA41A"/>
            </a:solidFill>
          </p:spPr>
        </p:sp>
        <p:sp>
          <p:nvSpPr>
            <p:cNvPr id="55" name="TextBox 55"/>
            <p:cNvSpPr txBox="1"/>
            <p:nvPr/>
          </p:nvSpPr>
          <p:spPr>
            <a:xfrm>
              <a:off x="0" y="-127000"/>
              <a:ext cx="1105520" cy="7907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30"/>
                </a:lnSpc>
              </a:pPr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3811324" y="3246879"/>
            <a:ext cx="3079952" cy="2275728"/>
            <a:chOff x="0" y="0"/>
            <a:chExt cx="1103785" cy="815569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103785" cy="815569"/>
            </a:xfrm>
            <a:custGeom>
              <a:avLst/>
              <a:gdLst/>
              <a:ahLst/>
              <a:cxnLst/>
              <a:rect l="l" t="t" r="r" b="b"/>
              <a:pathLst>
                <a:path w="1103785" h="815569">
                  <a:moveTo>
                    <a:pt x="0" y="50800"/>
                  </a:moveTo>
                  <a:lnTo>
                    <a:pt x="551893" y="0"/>
                  </a:lnTo>
                  <a:lnTo>
                    <a:pt x="1103785" y="50800"/>
                  </a:lnTo>
                  <a:lnTo>
                    <a:pt x="1103785" y="764769"/>
                  </a:lnTo>
                  <a:lnTo>
                    <a:pt x="551893" y="815569"/>
                  </a:lnTo>
                  <a:lnTo>
                    <a:pt x="0" y="764769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DAA41A"/>
            </a:solidFill>
          </p:spPr>
        </p:sp>
        <p:sp>
          <p:nvSpPr>
            <p:cNvPr id="58" name="TextBox 58"/>
            <p:cNvSpPr txBox="1"/>
            <p:nvPr/>
          </p:nvSpPr>
          <p:spPr>
            <a:xfrm>
              <a:off x="0" y="-127000"/>
              <a:ext cx="1103785" cy="9171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30"/>
                </a:lnSpc>
              </a:pPr>
              <a:endParaRPr/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3857012" y="3293665"/>
            <a:ext cx="2988518" cy="2166007"/>
            <a:chOff x="0" y="0"/>
            <a:chExt cx="1071017" cy="776248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1071017" cy="776248"/>
            </a:xfrm>
            <a:custGeom>
              <a:avLst/>
              <a:gdLst/>
              <a:ahLst/>
              <a:cxnLst/>
              <a:rect l="l" t="t" r="r" b="b"/>
              <a:pathLst>
                <a:path w="1071017" h="776248">
                  <a:moveTo>
                    <a:pt x="0" y="50800"/>
                  </a:moveTo>
                  <a:lnTo>
                    <a:pt x="535509" y="0"/>
                  </a:lnTo>
                  <a:lnTo>
                    <a:pt x="1071017" y="50800"/>
                  </a:lnTo>
                  <a:lnTo>
                    <a:pt x="1071017" y="725448"/>
                  </a:lnTo>
                  <a:lnTo>
                    <a:pt x="535509" y="776248"/>
                  </a:lnTo>
                  <a:lnTo>
                    <a:pt x="0" y="725448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FFE5AA"/>
            </a:solidFill>
          </p:spPr>
        </p:sp>
        <p:sp>
          <p:nvSpPr>
            <p:cNvPr id="61" name="TextBox 61"/>
            <p:cNvSpPr txBox="1"/>
            <p:nvPr/>
          </p:nvSpPr>
          <p:spPr>
            <a:xfrm>
              <a:off x="0" y="-127000"/>
              <a:ext cx="1071017" cy="8778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30"/>
                </a:lnSpc>
              </a:pPr>
              <a:endParaRPr/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3811324" y="3170445"/>
            <a:ext cx="2449565" cy="590560"/>
            <a:chOff x="0" y="0"/>
            <a:chExt cx="877869" cy="211643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877869" cy="211643"/>
            </a:xfrm>
            <a:custGeom>
              <a:avLst/>
              <a:gdLst/>
              <a:ahLst/>
              <a:cxnLst/>
              <a:rect l="l" t="t" r="r" b="b"/>
              <a:pathLst>
                <a:path w="877869" h="211643">
                  <a:moveTo>
                    <a:pt x="105822" y="0"/>
                  </a:moveTo>
                  <a:lnTo>
                    <a:pt x="772047" y="0"/>
                  </a:lnTo>
                  <a:cubicBezTo>
                    <a:pt x="800113" y="0"/>
                    <a:pt x="827029" y="11149"/>
                    <a:pt x="846874" y="30994"/>
                  </a:cubicBezTo>
                  <a:cubicBezTo>
                    <a:pt x="866720" y="50840"/>
                    <a:pt x="877869" y="77756"/>
                    <a:pt x="877869" y="105822"/>
                  </a:cubicBezTo>
                  <a:lnTo>
                    <a:pt x="877869" y="105822"/>
                  </a:lnTo>
                  <a:cubicBezTo>
                    <a:pt x="877869" y="133887"/>
                    <a:pt x="866720" y="160803"/>
                    <a:pt x="846874" y="180649"/>
                  </a:cubicBezTo>
                  <a:cubicBezTo>
                    <a:pt x="827029" y="200494"/>
                    <a:pt x="800113" y="211643"/>
                    <a:pt x="772047" y="211643"/>
                  </a:cubicBezTo>
                  <a:lnTo>
                    <a:pt x="105822" y="211643"/>
                  </a:lnTo>
                  <a:cubicBezTo>
                    <a:pt x="77756" y="211643"/>
                    <a:pt x="50840" y="200494"/>
                    <a:pt x="30994" y="180649"/>
                  </a:cubicBezTo>
                  <a:cubicBezTo>
                    <a:pt x="11149" y="160803"/>
                    <a:pt x="0" y="133887"/>
                    <a:pt x="0" y="105822"/>
                  </a:cubicBezTo>
                  <a:lnTo>
                    <a:pt x="0" y="105822"/>
                  </a:lnTo>
                  <a:cubicBezTo>
                    <a:pt x="0" y="77756"/>
                    <a:pt x="11149" y="50840"/>
                    <a:pt x="30994" y="30994"/>
                  </a:cubicBezTo>
                  <a:cubicBezTo>
                    <a:pt x="50840" y="11149"/>
                    <a:pt x="77756" y="0"/>
                    <a:pt x="105822" y="0"/>
                  </a:cubicBezTo>
                  <a:close/>
                </a:path>
              </a:pathLst>
            </a:custGeom>
            <a:solidFill>
              <a:srgbClr val="EA5345"/>
            </a:solidFill>
          </p:spPr>
        </p:sp>
        <p:sp>
          <p:nvSpPr>
            <p:cNvPr id="64" name="TextBox 64"/>
            <p:cNvSpPr txBox="1"/>
            <p:nvPr/>
          </p:nvSpPr>
          <p:spPr>
            <a:xfrm>
              <a:off x="0" y="-28575"/>
              <a:ext cx="877869" cy="240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r>
                <a:rPr lang="en-US" sz="1384" dirty="0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9</a:t>
              </a:r>
              <a:r>
                <a:rPr lang="en-US" sz="1384" dirty="0" smtClean="0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月</a:t>
              </a:r>
              <a:r>
                <a:rPr lang="en-US" altLang="ja-JP" sz="1384" dirty="0" smtClean="0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1</a:t>
              </a:r>
              <a:r>
                <a:rPr lang="en-US" sz="1384" dirty="0" smtClean="0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日､</a:t>
              </a:r>
              <a:r>
                <a:rPr lang="en-US" sz="1384" dirty="0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8</a:t>
              </a:r>
              <a:r>
                <a:rPr lang="en-US" sz="1384" dirty="0" smtClean="0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日</a:t>
              </a:r>
              <a:r>
                <a:rPr lang="en-US" sz="1384" dirty="0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､</a:t>
              </a:r>
              <a:r>
                <a:rPr lang="en-US" sz="1384" dirty="0" smtClean="0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15日</a:t>
              </a:r>
              <a:r>
                <a:rPr lang="ja-JP" altLang="en-US" sz="1384" dirty="0" err="1" smtClean="0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、</a:t>
              </a:r>
              <a:r>
                <a:rPr lang="en-US" altLang="ja-JP" sz="1384" dirty="0" smtClean="0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29</a:t>
              </a:r>
              <a:r>
                <a:rPr lang="en-US" sz="1384" dirty="0" smtClean="0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日</a:t>
              </a:r>
            </a:p>
            <a:p>
              <a:pPr algn="ctr">
                <a:lnSpc>
                  <a:spcPts val="1800"/>
                </a:lnSpc>
              </a:pPr>
              <a:r>
                <a:rPr lang="en-US" sz="1384" dirty="0" smtClean="0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14時00</a:t>
              </a:r>
              <a:r>
                <a:rPr lang="en-US" sz="1384" dirty="0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分～</a:t>
              </a:r>
              <a:r>
                <a:rPr lang="en-US" sz="1384" dirty="0" smtClean="0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15時</a:t>
              </a:r>
              <a:endParaRPr lang="en-US" sz="1384" dirty="0">
                <a:solidFill>
                  <a:srgbClr val="FFFFFF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endParaRPr>
            </a:p>
          </p:txBody>
        </p:sp>
      </p:grpSp>
      <p:sp>
        <p:nvSpPr>
          <p:cNvPr id="65" name="TextBox 65"/>
          <p:cNvSpPr txBox="1"/>
          <p:nvPr/>
        </p:nvSpPr>
        <p:spPr>
          <a:xfrm>
            <a:off x="3985759" y="620691"/>
            <a:ext cx="3399802" cy="525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33"/>
              </a:lnSpc>
              <a:spcBef>
                <a:spcPct val="0"/>
              </a:spcBef>
            </a:pPr>
            <a:r>
              <a:rPr lang="en-US" sz="3179" dirty="0" smtClean="0">
                <a:solidFill>
                  <a:srgbClr val="171F69"/>
                </a:solidFill>
                <a:latin typeface="けいふぉんと"/>
                <a:ea typeface="けいふぉんと"/>
                <a:cs typeface="けいふぉんと"/>
                <a:sym typeface="けいふぉんと"/>
              </a:rPr>
              <a:t>9/1(</a:t>
            </a:r>
            <a:r>
              <a:rPr lang="ja-JP" altLang="en-US" sz="3179" dirty="0">
                <a:solidFill>
                  <a:srgbClr val="171F69"/>
                </a:solidFill>
                <a:latin typeface="けいふぉんと"/>
                <a:ea typeface="けいふぉんと"/>
                <a:cs typeface="けいふぉんと"/>
                <a:sym typeface="けいふぉんと"/>
              </a:rPr>
              <a:t>火</a:t>
            </a:r>
            <a:r>
              <a:rPr lang="en-US" sz="3179" dirty="0" smtClean="0">
                <a:solidFill>
                  <a:srgbClr val="171F69"/>
                </a:solidFill>
                <a:latin typeface="けいふぉんと"/>
                <a:ea typeface="けいふぉんと"/>
                <a:cs typeface="けいふぉんと"/>
                <a:sym typeface="けいふぉんと"/>
              </a:rPr>
              <a:t>)~</a:t>
            </a:r>
            <a:r>
              <a:rPr lang="en-US" sz="3179" dirty="0">
                <a:solidFill>
                  <a:srgbClr val="171F69"/>
                </a:solidFill>
                <a:latin typeface="けいふぉんと"/>
                <a:ea typeface="けいふぉんと"/>
                <a:cs typeface="けいふぉんと"/>
                <a:sym typeface="けいふぉんと"/>
              </a:rPr>
              <a:t>9/30</a:t>
            </a:r>
            <a:r>
              <a:rPr lang="en-US" sz="3179" dirty="0" smtClean="0">
                <a:solidFill>
                  <a:srgbClr val="171F69"/>
                </a:solidFill>
                <a:latin typeface="けいふぉんと"/>
                <a:ea typeface="けいふぉんと"/>
                <a:cs typeface="けいふぉんと"/>
                <a:sym typeface="けいふぉんと"/>
              </a:rPr>
              <a:t>(</a:t>
            </a:r>
            <a:r>
              <a:rPr lang="ja-JP" altLang="en-US" sz="3179" dirty="0">
                <a:solidFill>
                  <a:srgbClr val="171F69"/>
                </a:solidFill>
                <a:latin typeface="けいふぉんと"/>
                <a:ea typeface="けいふぉんと"/>
                <a:cs typeface="けいふぉんと"/>
                <a:sym typeface="けいふぉんと"/>
              </a:rPr>
              <a:t>水</a:t>
            </a:r>
            <a:r>
              <a:rPr lang="en-US" sz="3179" dirty="0" smtClean="0">
                <a:solidFill>
                  <a:srgbClr val="171F69"/>
                </a:solidFill>
                <a:latin typeface="けいふぉんと"/>
                <a:ea typeface="けいふぉんと"/>
                <a:cs typeface="けいふぉんと"/>
                <a:sym typeface="けいふぉんと"/>
              </a:rPr>
              <a:t>)</a:t>
            </a:r>
            <a:endParaRPr lang="en-US" sz="3179" dirty="0">
              <a:solidFill>
                <a:srgbClr val="171F69"/>
              </a:solidFill>
              <a:latin typeface="けいふぉんと"/>
              <a:ea typeface="けいふぉんと"/>
              <a:cs typeface="けいふぉんと"/>
              <a:sym typeface="けいふぉんと"/>
            </a:endParaRPr>
          </a:p>
        </p:txBody>
      </p:sp>
      <p:sp>
        <p:nvSpPr>
          <p:cNvPr id="66" name="TextBox 66"/>
          <p:cNvSpPr txBox="1"/>
          <p:nvPr/>
        </p:nvSpPr>
        <p:spPr>
          <a:xfrm>
            <a:off x="3671398" y="116452"/>
            <a:ext cx="4263967" cy="6365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  <a:spcBef>
                <a:spcPct val="0"/>
              </a:spcBef>
            </a:pPr>
            <a:r>
              <a:rPr lang="en-US" sz="3879">
                <a:solidFill>
                  <a:srgbClr val="171F69"/>
                </a:solidFill>
                <a:latin typeface="けいふぉんと"/>
                <a:ea typeface="けいふぉんと"/>
                <a:cs typeface="けいふぉんと"/>
                <a:sym typeface="けいふぉんと"/>
              </a:rPr>
              <a:t>道の駅若桜  桜ん坊</a:t>
            </a:r>
          </a:p>
        </p:txBody>
      </p:sp>
      <p:grpSp>
        <p:nvGrpSpPr>
          <p:cNvPr id="67" name="Group 67"/>
          <p:cNvGrpSpPr/>
          <p:nvPr/>
        </p:nvGrpSpPr>
        <p:grpSpPr>
          <a:xfrm>
            <a:off x="3811324" y="5646432"/>
            <a:ext cx="3059225" cy="1844238"/>
            <a:chOff x="0" y="0"/>
            <a:chExt cx="1096357" cy="660933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1096357" cy="660933"/>
            </a:xfrm>
            <a:custGeom>
              <a:avLst/>
              <a:gdLst/>
              <a:ahLst/>
              <a:cxnLst/>
              <a:rect l="l" t="t" r="r" b="b"/>
              <a:pathLst>
                <a:path w="1096357" h="660933">
                  <a:moveTo>
                    <a:pt x="0" y="50800"/>
                  </a:moveTo>
                  <a:lnTo>
                    <a:pt x="548179" y="0"/>
                  </a:lnTo>
                  <a:lnTo>
                    <a:pt x="1096357" y="50800"/>
                  </a:lnTo>
                  <a:lnTo>
                    <a:pt x="1096357" y="610133"/>
                  </a:lnTo>
                  <a:lnTo>
                    <a:pt x="548179" y="660933"/>
                  </a:lnTo>
                  <a:lnTo>
                    <a:pt x="0" y="610133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FFE5AA"/>
            </a:solidFill>
          </p:spPr>
        </p:sp>
        <p:sp>
          <p:nvSpPr>
            <p:cNvPr id="69" name="TextBox 69"/>
            <p:cNvSpPr txBox="1"/>
            <p:nvPr/>
          </p:nvSpPr>
          <p:spPr>
            <a:xfrm>
              <a:off x="0" y="-127000"/>
              <a:ext cx="1096357" cy="762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30"/>
                </a:lnSpc>
              </a:pPr>
              <a:endParaRPr/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5805573" y="4156097"/>
            <a:ext cx="1015914" cy="1064368"/>
            <a:chOff x="0" y="0"/>
            <a:chExt cx="775799" cy="812800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775799" cy="812800"/>
            </a:xfrm>
            <a:custGeom>
              <a:avLst/>
              <a:gdLst/>
              <a:ahLst/>
              <a:cxnLst/>
              <a:rect l="l" t="t" r="r" b="b"/>
              <a:pathLst>
                <a:path w="775799" h="812800">
                  <a:moveTo>
                    <a:pt x="129551" y="0"/>
                  </a:moveTo>
                  <a:lnTo>
                    <a:pt x="646248" y="0"/>
                  </a:lnTo>
                  <a:cubicBezTo>
                    <a:pt x="680607" y="0"/>
                    <a:pt x="713558" y="13649"/>
                    <a:pt x="737854" y="37945"/>
                  </a:cubicBezTo>
                  <a:cubicBezTo>
                    <a:pt x="762150" y="62240"/>
                    <a:pt x="775799" y="95192"/>
                    <a:pt x="775799" y="129551"/>
                  </a:cubicBezTo>
                  <a:lnTo>
                    <a:pt x="775799" y="683249"/>
                  </a:lnTo>
                  <a:cubicBezTo>
                    <a:pt x="775799" y="754798"/>
                    <a:pt x="717797" y="812800"/>
                    <a:pt x="646248" y="812800"/>
                  </a:cubicBezTo>
                  <a:lnTo>
                    <a:pt x="129551" y="812800"/>
                  </a:lnTo>
                  <a:cubicBezTo>
                    <a:pt x="58002" y="812800"/>
                    <a:pt x="0" y="754798"/>
                    <a:pt x="0" y="683249"/>
                  </a:cubicBezTo>
                  <a:lnTo>
                    <a:pt x="0" y="129551"/>
                  </a:lnTo>
                  <a:cubicBezTo>
                    <a:pt x="0" y="58002"/>
                    <a:pt x="58002" y="0"/>
                    <a:pt x="129551" y="0"/>
                  </a:cubicBezTo>
                  <a:close/>
                </a:path>
              </a:pathLst>
            </a:custGeom>
            <a:blipFill>
              <a:blip r:embed="rId13"/>
              <a:stretch>
                <a:fillRect l="-666" t="-3178" r="-68544" b="-17951"/>
              </a:stretch>
            </a:blipFill>
          </p:spPr>
        </p:sp>
      </p:grpSp>
      <p:sp>
        <p:nvSpPr>
          <p:cNvPr id="75" name="TextBox 75"/>
          <p:cNvSpPr txBox="1"/>
          <p:nvPr/>
        </p:nvSpPr>
        <p:spPr>
          <a:xfrm>
            <a:off x="3802754" y="1095050"/>
            <a:ext cx="3301603" cy="3365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0"/>
              </a:lnSpc>
              <a:spcBef>
                <a:spcPct val="0"/>
              </a:spcBef>
            </a:pPr>
            <a:r>
              <a:rPr lang="en-US" sz="1000" b="1">
                <a:solidFill>
                  <a:srgbClr val="171F69"/>
                </a:solidFill>
                <a:latin typeface="Noto Sans Regular Bold"/>
                <a:ea typeface="Noto Sans Regular Bold"/>
                <a:cs typeface="Noto Sans Regular Bold"/>
                <a:sym typeface="Noto Sans Regular Bold"/>
              </a:rPr>
              <a:t>※イベント内容は、予告無く変更または中止になる場合が</a:t>
            </a:r>
          </a:p>
          <a:p>
            <a:pPr algn="ctr">
              <a:lnSpc>
                <a:spcPts val="1400"/>
              </a:lnSpc>
              <a:spcBef>
                <a:spcPct val="0"/>
              </a:spcBef>
            </a:pPr>
            <a:r>
              <a:rPr lang="en-US" sz="1000" b="1">
                <a:solidFill>
                  <a:srgbClr val="171F69"/>
                </a:solidFill>
                <a:latin typeface="Noto Sans Regular Bold"/>
                <a:ea typeface="Noto Sans Regular Bold"/>
                <a:cs typeface="Noto Sans Regular Bold"/>
                <a:sym typeface="Noto Sans Regular Bold"/>
              </a:rPr>
              <a:t>ございます。※写真はイメージとなります。</a:t>
            </a:r>
          </a:p>
        </p:txBody>
      </p:sp>
      <p:sp>
        <p:nvSpPr>
          <p:cNvPr id="76" name="Freeform 76"/>
          <p:cNvSpPr/>
          <p:nvPr/>
        </p:nvSpPr>
        <p:spPr>
          <a:xfrm>
            <a:off x="2219228" y="73340"/>
            <a:ext cx="1607339" cy="1495495"/>
          </a:xfrm>
          <a:custGeom>
            <a:avLst/>
            <a:gdLst/>
            <a:ahLst/>
            <a:cxnLst/>
            <a:rect l="l" t="t" r="r" b="b"/>
            <a:pathLst>
              <a:path w="1607339" h="1495495">
                <a:moveTo>
                  <a:pt x="0" y="0"/>
                </a:moveTo>
                <a:lnTo>
                  <a:pt x="1607340" y="0"/>
                </a:lnTo>
                <a:lnTo>
                  <a:pt x="1607340" y="1495495"/>
                </a:lnTo>
                <a:lnTo>
                  <a:pt x="0" y="149549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grpSp>
        <p:nvGrpSpPr>
          <p:cNvPr id="77" name="Group 77"/>
          <p:cNvGrpSpPr/>
          <p:nvPr/>
        </p:nvGrpSpPr>
        <p:grpSpPr>
          <a:xfrm>
            <a:off x="86262" y="4412394"/>
            <a:ext cx="3648862" cy="1761551"/>
            <a:chOff x="0" y="0"/>
            <a:chExt cx="1307670" cy="631300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1307670" cy="631300"/>
            </a:xfrm>
            <a:custGeom>
              <a:avLst/>
              <a:gdLst/>
              <a:ahLst/>
              <a:cxnLst/>
              <a:rect l="l" t="t" r="r" b="b"/>
              <a:pathLst>
                <a:path w="1307670" h="631300">
                  <a:moveTo>
                    <a:pt x="0" y="50800"/>
                  </a:moveTo>
                  <a:lnTo>
                    <a:pt x="653835" y="0"/>
                  </a:lnTo>
                  <a:lnTo>
                    <a:pt x="1307670" y="50800"/>
                  </a:lnTo>
                  <a:lnTo>
                    <a:pt x="1307670" y="580500"/>
                  </a:lnTo>
                  <a:lnTo>
                    <a:pt x="653835" y="631300"/>
                  </a:lnTo>
                  <a:lnTo>
                    <a:pt x="0" y="5805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DAA41A"/>
            </a:solidFill>
          </p:spPr>
        </p:sp>
        <p:sp>
          <p:nvSpPr>
            <p:cNvPr id="79" name="TextBox 79"/>
            <p:cNvSpPr txBox="1"/>
            <p:nvPr/>
          </p:nvSpPr>
          <p:spPr>
            <a:xfrm>
              <a:off x="0" y="-127000"/>
              <a:ext cx="1307670" cy="732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30"/>
                </a:lnSpc>
              </a:pPr>
              <a:endParaRPr/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127381" y="4471559"/>
            <a:ext cx="3566625" cy="1620975"/>
            <a:chOff x="0" y="0"/>
            <a:chExt cx="1278198" cy="580921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1278198" cy="580921"/>
            </a:xfrm>
            <a:custGeom>
              <a:avLst/>
              <a:gdLst/>
              <a:ahLst/>
              <a:cxnLst/>
              <a:rect l="l" t="t" r="r" b="b"/>
              <a:pathLst>
                <a:path w="1278198" h="580921">
                  <a:moveTo>
                    <a:pt x="0" y="50800"/>
                  </a:moveTo>
                  <a:lnTo>
                    <a:pt x="639099" y="0"/>
                  </a:lnTo>
                  <a:lnTo>
                    <a:pt x="1278198" y="50800"/>
                  </a:lnTo>
                  <a:lnTo>
                    <a:pt x="1278198" y="530121"/>
                  </a:lnTo>
                  <a:lnTo>
                    <a:pt x="639099" y="580921"/>
                  </a:lnTo>
                  <a:lnTo>
                    <a:pt x="0" y="530121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FFE5AA"/>
            </a:solidFill>
          </p:spPr>
        </p:sp>
        <p:sp>
          <p:nvSpPr>
            <p:cNvPr id="82" name="TextBox 82"/>
            <p:cNvSpPr txBox="1"/>
            <p:nvPr/>
          </p:nvSpPr>
          <p:spPr>
            <a:xfrm>
              <a:off x="0" y="-127000"/>
              <a:ext cx="1278198" cy="6825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30"/>
                </a:lnSpc>
              </a:pPr>
              <a:endParaRPr/>
            </a:p>
          </p:txBody>
        </p:sp>
      </p:grpSp>
      <p:sp>
        <p:nvSpPr>
          <p:cNvPr id="83" name="Freeform 83"/>
          <p:cNvSpPr/>
          <p:nvPr/>
        </p:nvSpPr>
        <p:spPr>
          <a:xfrm>
            <a:off x="2103510" y="5986182"/>
            <a:ext cx="1223141" cy="532507"/>
          </a:xfrm>
          <a:custGeom>
            <a:avLst/>
            <a:gdLst/>
            <a:ahLst/>
            <a:cxnLst/>
            <a:rect l="l" t="t" r="r" b="b"/>
            <a:pathLst>
              <a:path w="1223141" h="532507">
                <a:moveTo>
                  <a:pt x="0" y="0"/>
                </a:moveTo>
                <a:lnTo>
                  <a:pt x="1223141" y="0"/>
                </a:lnTo>
                <a:lnTo>
                  <a:pt x="1223141" y="532507"/>
                </a:lnTo>
                <a:lnTo>
                  <a:pt x="0" y="53250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2534" t="-13450" r="-105944" b="-225146"/>
            </a:stretch>
          </a:blipFill>
        </p:spPr>
      </p:sp>
      <p:grpSp>
        <p:nvGrpSpPr>
          <p:cNvPr id="84" name="Group 84"/>
          <p:cNvGrpSpPr/>
          <p:nvPr/>
        </p:nvGrpSpPr>
        <p:grpSpPr>
          <a:xfrm>
            <a:off x="127381" y="4348881"/>
            <a:ext cx="1823230" cy="448449"/>
            <a:chOff x="0" y="-12852"/>
            <a:chExt cx="778890" cy="160714"/>
          </a:xfrm>
        </p:grpSpPr>
        <p:sp>
          <p:nvSpPr>
            <p:cNvPr id="85" name="Freeform 85"/>
            <p:cNvSpPr/>
            <p:nvPr/>
          </p:nvSpPr>
          <p:spPr>
            <a:xfrm>
              <a:off x="0" y="0"/>
              <a:ext cx="778890" cy="132139"/>
            </a:xfrm>
            <a:custGeom>
              <a:avLst/>
              <a:gdLst/>
              <a:ahLst/>
              <a:cxnLst/>
              <a:rect l="l" t="t" r="r" b="b"/>
              <a:pathLst>
                <a:path w="778890" h="132139">
                  <a:moveTo>
                    <a:pt x="66070" y="0"/>
                  </a:moveTo>
                  <a:lnTo>
                    <a:pt x="712820" y="0"/>
                  </a:lnTo>
                  <a:cubicBezTo>
                    <a:pt x="749309" y="0"/>
                    <a:pt x="778890" y="29580"/>
                    <a:pt x="778890" y="66070"/>
                  </a:cubicBezTo>
                  <a:lnTo>
                    <a:pt x="778890" y="66070"/>
                  </a:lnTo>
                  <a:cubicBezTo>
                    <a:pt x="778890" y="102559"/>
                    <a:pt x="749309" y="132139"/>
                    <a:pt x="712820" y="132139"/>
                  </a:cubicBezTo>
                  <a:lnTo>
                    <a:pt x="66070" y="132139"/>
                  </a:lnTo>
                  <a:cubicBezTo>
                    <a:pt x="29580" y="132139"/>
                    <a:pt x="0" y="102559"/>
                    <a:pt x="0" y="66070"/>
                  </a:cubicBezTo>
                  <a:lnTo>
                    <a:pt x="0" y="66070"/>
                  </a:lnTo>
                  <a:cubicBezTo>
                    <a:pt x="0" y="29580"/>
                    <a:pt x="29580" y="0"/>
                    <a:pt x="66070" y="0"/>
                  </a:cubicBezTo>
                  <a:close/>
                </a:path>
              </a:pathLst>
            </a:custGeom>
            <a:solidFill>
              <a:srgbClr val="EA5345"/>
            </a:solidFill>
          </p:spPr>
        </p:sp>
        <p:sp>
          <p:nvSpPr>
            <p:cNvPr id="86" name="TextBox 86"/>
            <p:cNvSpPr txBox="1"/>
            <p:nvPr/>
          </p:nvSpPr>
          <p:spPr>
            <a:xfrm>
              <a:off x="0" y="-12852"/>
              <a:ext cx="778890" cy="1607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r>
                <a:rPr lang="en-US" sz="1384" dirty="0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9</a:t>
              </a:r>
              <a:r>
                <a:rPr lang="en-US" sz="1384" dirty="0" smtClean="0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月</a:t>
              </a:r>
              <a:r>
                <a:rPr lang="ja-JP" altLang="en-US" sz="1384" dirty="0" smtClean="0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より～</a:t>
              </a:r>
              <a:endParaRPr lang="en-US" sz="1384" dirty="0">
                <a:solidFill>
                  <a:srgbClr val="FFFFFF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endParaRPr>
            </a:p>
          </p:txBody>
        </p:sp>
      </p:grpSp>
      <p:sp>
        <p:nvSpPr>
          <p:cNvPr id="87" name="Freeform 87"/>
          <p:cNvSpPr/>
          <p:nvPr/>
        </p:nvSpPr>
        <p:spPr>
          <a:xfrm rot="1062464">
            <a:off x="6216753" y="3820441"/>
            <a:ext cx="808254" cy="333589"/>
          </a:xfrm>
          <a:custGeom>
            <a:avLst/>
            <a:gdLst/>
            <a:ahLst/>
            <a:cxnLst/>
            <a:rect l="l" t="t" r="r" b="b"/>
            <a:pathLst>
              <a:path w="808254" h="333589">
                <a:moveTo>
                  <a:pt x="0" y="0"/>
                </a:moveTo>
                <a:lnTo>
                  <a:pt x="808254" y="0"/>
                </a:lnTo>
                <a:lnTo>
                  <a:pt x="808254" y="333589"/>
                </a:lnTo>
                <a:lnTo>
                  <a:pt x="0" y="333589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grpSp>
        <p:nvGrpSpPr>
          <p:cNvPr id="88" name="Group 88"/>
          <p:cNvGrpSpPr/>
          <p:nvPr/>
        </p:nvGrpSpPr>
        <p:grpSpPr>
          <a:xfrm>
            <a:off x="2354478" y="2695748"/>
            <a:ext cx="1336837" cy="1137065"/>
            <a:chOff x="0" y="0"/>
            <a:chExt cx="1122086" cy="812800"/>
          </a:xfrm>
        </p:grpSpPr>
        <p:sp>
          <p:nvSpPr>
            <p:cNvPr id="89" name="Freeform 89"/>
            <p:cNvSpPr/>
            <p:nvPr/>
          </p:nvSpPr>
          <p:spPr>
            <a:xfrm>
              <a:off x="0" y="0"/>
              <a:ext cx="1122086" cy="812800"/>
            </a:xfrm>
            <a:custGeom>
              <a:avLst/>
              <a:gdLst/>
              <a:ahLst/>
              <a:cxnLst/>
              <a:rect l="l" t="t" r="r" b="b"/>
              <a:pathLst>
                <a:path w="1122086" h="812800">
                  <a:moveTo>
                    <a:pt x="98451" y="0"/>
                  </a:moveTo>
                  <a:lnTo>
                    <a:pt x="1023635" y="0"/>
                  </a:lnTo>
                  <a:cubicBezTo>
                    <a:pt x="1049746" y="0"/>
                    <a:pt x="1074788" y="10372"/>
                    <a:pt x="1093251" y="28836"/>
                  </a:cubicBezTo>
                  <a:cubicBezTo>
                    <a:pt x="1111714" y="47299"/>
                    <a:pt x="1122086" y="72340"/>
                    <a:pt x="1122086" y="98451"/>
                  </a:cubicBezTo>
                  <a:lnTo>
                    <a:pt x="1122086" y="714349"/>
                  </a:lnTo>
                  <a:cubicBezTo>
                    <a:pt x="1122086" y="740460"/>
                    <a:pt x="1111714" y="765501"/>
                    <a:pt x="1093251" y="783964"/>
                  </a:cubicBezTo>
                  <a:cubicBezTo>
                    <a:pt x="1074788" y="802428"/>
                    <a:pt x="1049746" y="812800"/>
                    <a:pt x="1023635" y="812800"/>
                  </a:cubicBezTo>
                  <a:lnTo>
                    <a:pt x="98451" y="812800"/>
                  </a:lnTo>
                  <a:cubicBezTo>
                    <a:pt x="72340" y="812800"/>
                    <a:pt x="47299" y="802428"/>
                    <a:pt x="28836" y="783964"/>
                  </a:cubicBezTo>
                  <a:cubicBezTo>
                    <a:pt x="10372" y="765501"/>
                    <a:pt x="0" y="740460"/>
                    <a:pt x="0" y="714349"/>
                  </a:cubicBezTo>
                  <a:lnTo>
                    <a:pt x="0" y="98451"/>
                  </a:lnTo>
                  <a:cubicBezTo>
                    <a:pt x="0" y="72340"/>
                    <a:pt x="10372" y="47299"/>
                    <a:pt x="28836" y="28836"/>
                  </a:cubicBezTo>
                  <a:cubicBezTo>
                    <a:pt x="47299" y="10372"/>
                    <a:pt x="72340" y="0"/>
                    <a:pt x="98451" y="0"/>
                  </a:cubicBezTo>
                  <a:close/>
                </a:path>
              </a:pathLst>
            </a:custGeom>
            <a:blipFill>
              <a:blip r:embed="rId18"/>
              <a:stretch>
                <a:fillRect t="-53538" b="-53538"/>
              </a:stretch>
            </a:blipFill>
          </p:spPr>
        </p:sp>
      </p:grpSp>
      <p:grpSp>
        <p:nvGrpSpPr>
          <p:cNvPr id="90" name="Group 90"/>
          <p:cNvGrpSpPr/>
          <p:nvPr/>
        </p:nvGrpSpPr>
        <p:grpSpPr>
          <a:xfrm>
            <a:off x="2437290" y="1934251"/>
            <a:ext cx="913387" cy="352235"/>
            <a:chOff x="0" y="0"/>
            <a:chExt cx="327337" cy="126233"/>
          </a:xfrm>
        </p:grpSpPr>
        <p:sp>
          <p:nvSpPr>
            <p:cNvPr id="91" name="Freeform 91"/>
            <p:cNvSpPr/>
            <p:nvPr/>
          </p:nvSpPr>
          <p:spPr>
            <a:xfrm>
              <a:off x="0" y="0"/>
              <a:ext cx="327337" cy="126233"/>
            </a:xfrm>
            <a:custGeom>
              <a:avLst/>
              <a:gdLst/>
              <a:ahLst/>
              <a:cxnLst/>
              <a:rect l="l" t="t" r="r" b="b"/>
              <a:pathLst>
                <a:path w="327337" h="126233">
                  <a:moveTo>
                    <a:pt x="63116" y="0"/>
                  </a:moveTo>
                  <a:lnTo>
                    <a:pt x="264221" y="0"/>
                  </a:lnTo>
                  <a:cubicBezTo>
                    <a:pt x="280960" y="0"/>
                    <a:pt x="297014" y="6650"/>
                    <a:pt x="308851" y="18486"/>
                  </a:cubicBezTo>
                  <a:cubicBezTo>
                    <a:pt x="320688" y="30323"/>
                    <a:pt x="327337" y="46377"/>
                    <a:pt x="327337" y="63116"/>
                  </a:cubicBezTo>
                  <a:lnTo>
                    <a:pt x="327337" y="63116"/>
                  </a:lnTo>
                  <a:cubicBezTo>
                    <a:pt x="327337" y="97975"/>
                    <a:pt x="299079" y="126233"/>
                    <a:pt x="264221" y="126233"/>
                  </a:cubicBezTo>
                  <a:lnTo>
                    <a:pt x="63116" y="126233"/>
                  </a:lnTo>
                  <a:cubicBezTo>
                    <a:pt x="46377" y="126233"/>
                    <a:pt x="30323" y="119583"/>
                    <a:pt x="18486" y="107747"/>
                  </a:cubicBezTo>
                  <a:cubicBezTo>
                    <a:pt x="6650" y="95910"/>
                    <a:pt x="0" y="79856"/>
                    <a:pt x="0" y="63116"/>
                  </a:cubicBezTo>
                  <a:lnTo>
                    <a:pt x="0" y="63116"/>
                  </a:lnTo>
                  <a:cubicBezTo>
                    <a:pt x="0" y="46377"/>
                    <a:pt x="6650" y="30323"/>
                    <a:pt x="18486" y="18486"/>
                  </a:cubicBezTo>
                  <a:cubicBezTo>
                    <a:pt x="30323" y="6650"/>
                    <a:pt x="46377" y="0"/>
                    <a:pt x="63116" y="0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id="92" name="TextBox 92"/>
            <p:cNvSpPr txBox="1"/>
            <p:nvPr/>
          </p:nvSpPr>
          <p:spPr>
            <a:xfrm>
              <a:off x="0" y="-19050"/>
              <a:ext cx="327337" cy="1452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93"/>
                </a:lnSpc>
              </a:pPr>
              <a:r>
                <a:rPr lang="en-US" sz="1380" dirty="0" err="1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期間限定</a:t>
              </a:r>
              <a:endParaRPr lang="en-US" sz="1380" dirty="0">
                <a:solidFill>
                  <a:srgbClr val="FFFFFF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endParaRPr>
            </a:p>
          </p:txBody>
        </p:sp>
      </p:grpSp>
      <p:grpSp>
        <p:nvGrpSpPr>
          <p:cNvPr id="98" name="Group 98"/>
          <p:cNvGrpSpPr/>
          <p:nvPr/>
        </p:nvGrpSpPr>
        <p:grpSpPr>
          <a:xfrm>
            <a:off x="6925570" y="1397591"/>
            <a:ext cx="1148072" cy="375612"/>
            <a:chOff x="0" y="0"/>
            <a:chExt cx="411443" cy="134611"/>
          </a:xfrm>
        </p:grpSpPr>
        <p:sp>
          <p:nvSpPr>
            <p:cNvPr id="99" name="Freeform 99"/>
            <p:cNvSpPr/>
            <p:nvPr/>
          </p:nvSpPr>
          <p:spPr>
            <a:xfrm>
              <a:off x="0" y="0"/>
              <a:ext cx="411443" cy="134611"/>
            </a:xfrm>
            <a:custGeom>
              <a:avLst/>
              <a:gdLst/>
              <a:ahLst/>
              <a:cxnLst/>
              <a:rect l="l" t="t" r="r" b="b"/>
              <a:pathLst>
                <a:path w="411443" h="134611">
                  <a:moveTo>
                    <a:pt x="67305" y="0"/>
                  </a:moveTo>
                  <a:lnTo>
                    <a:pt x="344138" y="0"/>
                  </a:lnTo>
                  <a:cubicBezTo>
                    <a:pt x="381309" y="0"/>
                    <a:pt x="411443" y="30134"/>
                    <a:pt x="411443" y="67305"/>
                  </a:cubicBezTo>
                  <a:lnTo>
                    <a:pt x="411443" y="67305"/>
                  </a:lnTo>
                  <a:cubicBezTo>
                    <a:pt x="411443" y="85156"/>
                    <a:pt x="404352" y="102275"/>
                    <a:pt x="391730" y="114898"/>
                  </a:cubicBezTo>
                  <a:cubicBezTo>
                    <a:pt x="379108" y="127520"/>
                    <a:pt x="361988" y="134611"/>
                    <a:pt x="344138" y="134611"/>
                  </a:cubicBezTo>
                  <a:lnTo>
                    <a:pt x="67305" y="134611"/>
                  </a:lnTo>
                  <a:cubicBezTo>
                    <a:pt x="30134" y="134611"/>
                    <a:pt x="0" y="104477"/>
                    <a:pt x="0" y="67305"/>
                  </a:cubicBezTo>
                  <a:lnTo>
                    <a:pt x="0" y="67305"/>
                  </a:lnTo>
                  <a:cubicBezTo>
                    <a:pt x="0" y="30134"/>
                    <a:pt x="30134" y="0"/>
                    <a:pt x="67305" y="0"/>
                  </a:cubicBezTo>
                  <a:close/>
                </a:path>
              </a:pathLst>
            </a:custGeom>
            <a:solidFill>
              <a:srgbClr val="EA5345"/>
            </a:solidFill>
          </p:spPr>
        </p:sp>
        <p:sp>
          <p:nvSpPr>
            <p:cNvPr id="100" name="TextBox 100"/>
            <p:cNvSpPr txBox="1"/>
            <p:nvPr/>
          </p:nvSpPr>
          <p:spPr>
            <a:xfrm>
              <a:off x="0" y="-38100"/>
              <a:ext cx="411443" cy="1727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30"/>
                </a:lnSpc>
              </a:pPr>
              <a:r>
                <a:rPr lang="en-US" sz="1484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数量限定</a:t>
              </a:r>
            </a:p>
          </p:txBody>
        </p:sp>
      </p:grpSp>
      <p:graphicFrame>
        <p:nvGraphicFramePr>
          <p:cNvPr id="101" name="Table 101"/>
          <p:cNvGraphicFramePr>
            <a:graphicFrameLocks noGrp="1"/>
          </p:cNvGraphicFramePr>
          <p:nvPr/>
        </p:nvGraphicFramePr>
        <p:xfrm>
          <a:off x="7062726" y="3053476"/>
          <a:ext cx="3438704" cy="3222355"/>
        </p:xfrm>
        <a:graphic>
          <a:graphicData uri="http://schemas.openxmlformats.org/drawingml/2006/table">
            <a:tbl>
              <a:tblPr/>
              <a:tblGrid>
                <a:gridCol w="34387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4471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 dirty="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4471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4471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4471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 dirty="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4471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defRPr/>
                      </a:pPr>
                      <a:endParaRPr lang="en-US" sz="1100" dirty="0"/>
                    </a:p>
                  </a:txBody>
                  <a:tcPr marL="161925" marR="161925" marT="161925" marB="161925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3" name="TextBox 103"/>
          <p:cNvSpPr txBox="1"/>
          <p:nvPr/>
        </p:nvSpPr>
        <p:spPr>
          <a:xfrm>
            <a:off x="186009" y="2544835"/>
            <a:ext cx="2056930" cy="1410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dirty="0" err="1" smtClean="0">
                <a:solidFill>
                  <a:srgbClr val="FF1616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お彼岸の花市</a:t>
            </a:r>
            <a:endParaRPr lang="en-US" dirty="0">
              <a:solidFill>
                <a:srgbClr val="FF1616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  <a:p>
            <a:pPr algn="ctr">
              <a:lnSpc>
                <a:spcPts val="2239"/>
              </a:lnSpc>
            </a:pPr>
            <a:r>
              <a:rPr lang="en-US" dirty="0" err="1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お墓用・仏壇用など、地元の生花を期間限定で販売致します</a:t>
            </a:r>
            <a:r>
              <a:rPr lang="en-US" dirty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！</a:t>
            </a:r>
          </a:p>
        </p:txBody>
      </p:sp>
      <p:sp>
        <p:nvSpPr>
          <p:cNvPr id="104" name="TextBox 104"/>
          <p:cNvSpPr txBox="1"/>
          <p:nvPr/>
        </p:nvSpPr>
        <p:spPr>
          <a:xfrm>
            <a:off x="3912569" y="3744353"/>
            <a:ext cx="2518303" cy="273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EC1C24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鳥取賀露港直送鮮魚市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912569" y="3979938"/>
            <a:ext cx="1854904" cy="1378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獲れたての美味しくて新鮮な地魚を期間限定で特別販売致します！この機会をお見逃しなく！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7017621" y="1755404"/>
            <a:ext cx="3483809" cy="1303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EC1C24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地元加工品販売スケジュール</a:t>
            </a:r>
          </a:p>
          <a:p>
            <a:pPr algn="ctr">
              <a:lnSpc>
                <a:spcPts val="2099"/>
              </a:lnSpc>
            </a:pPr>
            <a:r>
              <a:rPr lang="en-US" sz="1499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道の駅で販売している地元加工品の販売スケジュールです。数に限りがあります。（予告無く商品の変更がある場合がございます。）</a:t>
            </a:r>
          </a:p>
        </p:txBody>
      </p:sp>
      <p:sp>
        <p:nvSpPr>
          <p:cNvPr id="108" name="TextBox 108"/>
          <p:cNvSpPr txBox="1"/>
          <p:nvPr/>
        </p:nvSpPr>
        <p:spPr>
          <a:xfrm>
            <a:off x="7090623" y="3043914"/>
            <a:ext cx="3410807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200" dirty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≪</a:t>
            </a:r>
            <a:r>
              <a:rPr lang="en-US" sz="1200" dirty="0" err="1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若桜味工房</a:t>
            </a:r>
            <a:r>
              <a:rPr lang="en-US" sz="1200" dirty="0" smtClean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≫</a:t>
            </a:r>
          </a:p>
          <a:p>
            <a:pPr algn="ctr">
              <a:lnSpc>
                <a:spcPts val="1679"/>
              </a:lnSpc>
            </a:pPr>
            <a:r>
              <a:rPr lang="en-US" altLang="ja-JP" sz="1200" dirty="0" smtClean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9</a:t>
            </a:r>
            <a:r>
              <a:rPr lang="ja-JP" altLang="en-US" sz="1200" dirty="0" smtClean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月</a:t>
            </a:r>
            <a:r>
              <a:rPr lang="en-US" altLang="ja-JP" sz="1200" dirty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23</a:t>
            </a:r>
            <a:r>
              <a:rPr lang="ja-JP" altLang="en-US" sz="1200" dirty="0" smtClean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日：おはぎ</a:t>
            </a:r>
            <a:endParaRPr lang="en-US" sz="1200" dirty="0">
              <a:solidFill>
                <a:srgbClr val="231F2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  <a:p>
            <a:pPr algn="ctr">
              <a:lnSpc>
                <a:spcPts val="1679"/>
              </a:lnSpc>
            </a:pPr>
            <a:r>
              <a:rPr lang="en-US" sz="1200" dirty="0" err="1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木曜日･土曜日</a:t>
            </a:r>
            <a:r>
              <a:rPr lang="en-US" sz="1200" dirty="0" smtClean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：</a:t>
            </a:r>
            <a:r>
              <a:rPr lang="ja-JP" altLang="en-US" sz="1200" dirty="0" smtClean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手造り</a:t>
            </a:r>
            <a:r>
              <a:rPr lang="en-US" sz="1200" dirty="0" err="1" smtClean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豆腐</a:t>
            </a:r>
            <a:r>
              <a:rPr lang="en-US" altLang="ja-JP" sz="1200" dirty="0" smtClean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(26</a:t>
            </a:r>
            <a:r>
              <a:rPr lang="ja-JP" altLang="en-US" sz="1200" dirty="0" smtClean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日休み</a:t>
            </a:r>
            <a:r>
              <a:rPr lang="en-US" altLang="ja-JP" sz="1200" dirty="0" smtClean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)</a:t>
            </a:r>
            <a:endParaRPr lang="en-US" sz="1200" dirty="0" smtClean="0">
              <a:solidFill>
                <a:srgbClr val="231F2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  <a:p>
            <a:pPr algn="ctr">
              <a:lnSpc>
                <a:spcPts val="1679"/>
              </a:lnSpc>
            </a:pPr>
            <a:endParaRPr lang="en-US" sz="1200" dirty="0">
              <a:solidFill>
                <a:srgbClr val="231F2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</p:txBody>
      </p:sp>
      <p:sp>
        <p:nvSpPr>
          <p:cNvPr id="109" name="TextBox 109"/>
          <p:cNvSpPr txBox="1"/>
          <p:nvPr/>
        </p:nvSpPr>
        <p:spPr>
          <a:xfrm>
            <a:off x="7090623" y="3689625"/>
            <a:ext cx="3410807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200" dirty="0" smtClean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≪</a:t>
            </a:r>
            <a:r>
              <a:rPr lang="ja-JP" altLang="en-US" sz="1200" dirty="0" err="1" smtClean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わかざくら</a:t>
            </a:r>
            <a:r>
              <a:rPr lang="ja-JP" altLang="en-US" sz="1200" dirty="0" smtClean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ふれあい作業所</a:t>
            </a:r>
            <a:r>
              <a:rPr lang="en-US" sz="1200" dirty="0" smtClean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≫</a:t>
            </a:r>
            <a:endParaRPr lang="en-US" sz="1200" dirty="0">
              <a:solidFill>
                <a:srgbClr val="231F2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  <a:p>
            <a:pPr algn="ctr">
              <a:lnSpc>
                <a:spcPts val="1679"/>
              </a:lnSpc>
            </a:pPr>
            <a:r>
              <a:rPr lang="ja-JP" altLang="en-US" sz="1200" dirty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手作り</a:t>
            </a:r>
            <a:r>
              <a:rPr lang="ja-JP" altLang="en-US" sz="1200" dirty="0" smtClean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こんにゃく</a:t>
            </a:r>
            <a:endParaRPr lang="en-US" altLang="ja-JP" sz="1200" dirty="0" smtClean="0">
              <a:solidFill>
                <a:srgbClr val="231F2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  <a:p>
            <a:pPr algn="ctr">
              <a:lnSpc>
                <a:spcPts val="1679"/>
              </a:lnSpc>
            </a:pPr>
            <a:r>
              <a:rPr lang="ja-JP" altLang="en-US" sz="1200" dirty="0" smtClean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木曜日</a:t>
            </a:r>
            <a:r>
              <a:rPr lang="ja-JP" altLang="en-US" sz="1200" dirty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入荷</a:t>
            </a:r>
            <a:endParaRPr lang="en-US" sz="1200" dirty="0">
              <a:solidFill>
                <a:srgbClr val="231F2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</p:txBody>
      </p:sp>
      <p:sp>
        <p:nvSpPr>
          <p:cNvPr id="110" name="TextBox 110"/>
          <p:cNvSpPr txBox="1"/>
          <p:nvPr/>
        </p:nvSpPr>
        <p:spPr>
          <a:xfrm>
            <a:off x="7090623" y="4328684"/>
            <a:ext cx="3410807" cy="636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200" dirty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≪</a:t>
            </a:r>
            <a:r>
              <a:rPr lang="en-US" sz="1200" dirty="0" err="1" smtClean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丹松</a:t>
            </a:r>
            <a:r>
              <a:rPr lang="ja-JP" altLang="en-US" sz="1200" dirty="0" smtClean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住設</a:t>
            </a:r>
            <a:r>
              <a:rPr lang="en-US" sz="1200" dirty="0" smtClean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≫</a:t>
            </a:r>
            <a:endParaRPr lang="en-US" sz="1200" dirty="0">
              <a:solidFill>
                <a:srgbClr val="231F2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  <a:p>
            <a:pPr algn="ctr">
              <a:lnSpc>
                <a:spcPts val="1679"/>
              </a:lnSpc>
            </a:pPr>
            <a:r>
              <a:rPr lang="en-US" sz="1200" dirty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（</a:t>
            </a:r>
            <a:r>
              <a:rPr lang="en-US" sz="1200" dirty="0" err="1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数量限定</a:t>
            </a:r>
            <a:r>
              <a:rPr lang="en-US" sz="1200" dirty="0" smtClean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）</a:t>
            </a:r>
            <a:r>
              <a:rPr lang="ja-JP" altLang="en-US" sz="1200" dirty="0" smtClean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焼き鳥</a:t>
            </a:r>
            <a:endParaRPr lang="en-US" sz="1200" dirty="0">
              <a:solidFill>
                <a:srgbClr val="231F2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  <a:p>
            <a:pPr algn="ctr">
              <a:lnSpc>
                <a:spcPts val="1679"/>
              </a:lnSpc>
            </a:pPr>
            <a:r>
              <a:rPr lang="en-US" sz="1200" dirty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土曜日・日曜日・祝日10時～</a:t>
            </a:r>
          </a:p>
        </p:txBody>
      </p:sp>
      <p:sp>
        <p:nvSpPr>
          <p:cNvPr id="111" name="TextBox 111"/>
          <p:cNvSpPr txBox="1"/>
          <p:nvPr/>
        </p:nvSpPr>
        <p:spPr>
          <a:xfrm>
            <a:off x="7072251" y="4964954"/>
            <a:ext cx="3410807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200" dirty="0" smtClean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≪</a:t>
            </a:r>
            <a:r>
              <a:rPr lang="ja-JP" altLang="en-US" sz="1200" dirty="0" smtClean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お家のごはん屋</a:t>
            </a:r>
            <a:r>
              <a:rPr lang="en-US" altLang="ja-JP" sz="1200" dirty="0" smtClean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HANA</a:t>
            </a:r>
            <a:r>
              <a:rPr lang="en-US" sz="1200" dirty="0" smtClean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≫</a:t>
            </a:r>
            <a:endParaRPr lang="en-US" sz="1200" dirty="0">
              <a:solidFill>
                <a:srgbClr val="231F2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  <a:p>
            <a:pPr algn="ctr">
              <a:lnSpc>
                <a:spcPts val="1679"/>
              </a:lnSpc>
            </a:pPr>
            <a:r>
              <a:rPr lang="ja-JP" altLang="en-US" sz="1200" dirty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具</a:t>
            </a:r>
            <a:r>
              <a:rPr lang="ja-JP" altLang="en-US" sz="1200" dirty="0" err="1" smtClean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だくさん</a:t>
            </a:r>
            <a:r>
              <a:rPr lang="ja-JP" altLang="en-US" sz="1200" dirty="0" smtClean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おにぎり・大山鶏のから揚げ</a:t>
            </a:r>
            <a:endParaRPr lang="en-US" sz="1200" dirty="0" smtClean="0">
              <a:solidFill>
                <a:srgbClr val="231F2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  <a:p>
            <a:pPr algn="ctr">
              <a:lnSpc>
                <a:spcPts val="1679"/>
              </a:lnSpc>
            </a:pPr>
            <a:r>
              <a:rPr lang="ja-JP" altLang="en-US" sz="1200" dirty="0" smtClean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土・日・祝　</a:t>
            </a:r>
            <a:endParaRPr lang="en-US" sz="1200" dirty="0">
              <a:solidFill>
                <a:srgbClr val="231F2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</p:txBody>
      </p:sp>
      <p:sp>
        <p:nvSpPr>
          <p:cNvPr id="112" name="TextBox 112"/>
          <p:cNvSpPr txBox="1"/>
          <p:nvPr/>
        </p:nvSpPr>
        <p:spPr>
          <a:xfrm>
            <a:off x="7090623" y="5642667"/>
            <a:ext cx="3410807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200" dirty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≪</a:t>
            </a:r>
            <a:r>
              <a:rPr lang="en-US" sz="1200" dirty="0" err="1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わかさパン加工グループ</a:t>
            </a:r>
            <a:r>
              <a:rPr lang="en-US" sz="1200" dirty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≫</a:t>
            </a:r>
          </a:p>
          <a:p>
            <a:pPr algn="ctr">
              <a:lnSpc>
                <a:spcPts val="1679"/>
              </a:lnSpc>
            </a:pPr>
            <a:r>
              <a:rPr lang="en-US" sz="1200" dirty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（</a:t>
            </a:r>
            <a:r>
              <a:rPr lang="en-US" sz="1200" dirty="0" err="1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数量限定）菓子パン、</a:t>
            </a:r>
            <a:r>
              <a:rPr lang="en-US" sz="1200" dirty="0" err="1" smtClean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食パン</a:t>
            </a:r>
            <a:endParaRPr lang="en-US" sz="1200" dirty="0" smtClean="0">
              <a:solidFill>
                <a:srgbClr val="231F2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  <a:p>
            <a:pPr algn="ctr">
              <a:lnSpc>
                <a:spcPts val="1679"/>
              </a:lnSpc>
            </a:pPr>
            <a:r>
              <a:rPr lang="ja-JP" altLang="en-US" sz="1200" dirty="0" smtClean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毎週</a:t>
            </a:r>
            <a:r>
              <a:rPr lang="ja-JP" altLang="en-US" sz="1200" dirty="0">
                <a:solidFill>
                  <a:srgbClr val="231F2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土曜日</a:t>
            </a:r>
            <a:endParaRPr lang="en-US" sz="1200" dirty="0">
              <a:solidFill>
                <a:srgbClr val="231F2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</p:txBody>
      </p:sp>
      <p:grpSp>
        <p:nvGrpSpPr>
          <p:cNvPr id="113" name="Group 46"/>
          <p:cNvGrpSpPr/>
          <p:nvPr/>
        </p:nvGrpSpPr>
        <p:grpSpPr>
          <a:xfrm>
            <a:off x="3840418" y="5499506"/>
            <a:ext cx="2973339" cy="437954"/>
            <a:chOff x="0" y="-15905"/>
            <a:chExt cx="1065577" cy="158293"/>
          </a:xfrm>
        </p:grpSpPr>
        <p:sp>
          <p:nvSpPr>
            <p:cNvPr id="115" name="Freeform 47"/>
            <p:cNvSpPr/>
            <p:nvPr/>
          </p:nvSpPr>
          <p:spPr>
            <a:xfrm>
              <a:off x="0" y="0"/>
              <a:ext cx="1065577" cy="129718"/>
            </a:xfrm>
            <a:custGeom>
              <a:avLst/>
              <a:gdLst/>
              <a:ahLst/>
              <a:cxnLst/>
              <a:rect l="l" t="t" r="r" b="b"/>
              <a:pathLst>
                <a:path w="1065577" h="129718">
                  <a:moveTo>
                    <a:pt x="64859" y="0"/>
                  </a:moveTo>
                  <a:lnTo>
                    <a:pt x="1000717" y="0"/>
                  </a:lnTo>
                  <a:cubicBezTo>
                    <a:pt x="1017919" y="0"/>
                    <a:pt x="1034416" y="6833"/>
                    <a:pt x="1046580" y="18997"/>
                  </a:cubicBezTo>
                  <a:cubicBezTo>
                    <a:pt x="1058743" y="31160"/>
                    <a:pt x="1065577" y="47657"/>
                    <a:pt x="1065577" y="64859"/>
                  </a:cubicBezTo>
                  <a:lnTo>
                    <a:pt x="1065577" y="64859"/>
                  </a:lnTo>
                  <a:cubicBezTo>
                    <a:pt x="1065577" y="82061"/>
                    <a:pt x="1058743" y="98558"/>
                    <a:pt x="1046580" y="110721"/>
                  </a:cubicBezTo>
                  <a:cubicBezTo>
                    <a:pt x="1034416" y="122885"/>
                    <a:pt x="1017919" y="129718"/>
                    <a:pt x="1000717" y="129718"/>
                  </a:cubicBezTo>
                  <a:lnTo>
                    <a:pt x="64859" y="129718"/>
                  </a:lnTo>
                  <a:cubicBezTo>
                    <a:pt x="47657" y="129718"/>
                    <a:pt x="31160" y="122885"/>
                    <a:pt x="18997" y="110721"/>
                  </a:cubicBezTo>
                  <a:cubicBezTo>
                    <a:pt x="6833" y="98558"/>
                    <a:pt x="0" y="82061"/>
                    <a:pt x="0" y="64859"/>
                  </a:cubicBezTo>
                  <a:lnTo>
                    <a:pt x="0" y="64859"/>
                  </a:lnTo>
                  <a:cubicBezTo>
                    <a:pt x="0" y="47657"/>
                    <a:pt x="6833" y="31160"/>
                    <a:pt x="18997" y="18997"/>
                  </a:cubicBezTo>
                  <a:cubicBezTo>
                    <a:pt x="31160" y="6833"/>
                    <a:pt x="47657" y="0"/>
                    <a:pt x="64859" y="0"/>
                  </a:cubicBezTo>
                  <a:close/>
                </a:path>
              </a:pathLst>
            </a:custGeom>
            <a:solidFill>
              <a:srgbClr val="EA5345"/>
            </a:solidFill>
          </p:spPr>
        </p:sp>
        <p:sp>
          <p:nvSpPr>
            <p:cNvPr id="116" name="TextBox 48"/>
            <p:cNvSpPr txBox="1"/>
            <p:nvPr/>
          </p:nvSpPr>
          <p:spPr>
            <a:xfrm>
              <a:off x="0" y="-15905"/>
              <a:ext cx="1065576" cy="1582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r>
                <a:rPr lang="en-US" altLang="ja-JP" sz="1384" dirty="0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9</a:t>
              </a:r>
              <a:r>
                <a:rPr lang="ja-JP" altLang="en-US" sz="1384" dirty="0" smtClean="0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月毎週土、日　</a:t>
              </a:r>
              <a:r>
                <a:rPr lang="en-US" altLang="ja-JP" sz="1384" dirty="0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10</a:t>
              </a:r>
              <a:r>
                <a:rPr lang="en-US" sz="1384" dirty="0" smtClean="0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時</a:t>
              </a:r>
              <a:r>
                <a:rPr lang="en-US" sz="1384" dirty="0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～</a:t>
              </a:r>
              <a:r>
                <a:rPr lang="en-US" sz="1384" dirty="0" smtClean="0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1</a:t>
              </a:r>
              <a:r>
                <a:rPr lang="en-US" altLang="ja-JP" sz="1384" dirty="0" smtClean="0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5</a:t>
              </a:r>
              <a:r>
                <a:rPr lang="en-US" sz="1384" dirty="0" smtClean="0">
                  <a:solidFill>
                    <a:srgbClr val="FFFFFF"/>
                  </a:solidFill>
                  <a:latin typeface="M Plus Rounded Black"/>
                  <a:ea typeface="M Plus Rounded Black"/>
                  <a:cs typeface="M Plus Rounded Black"/>
                  <a:sym typeface="M Plus Rounded Black"/>
                </a:rPr>
                <a:t>時</a:t>
              </a:r>
              <a:endParaRPr lang="en-US" sz="1384" dirty="0">
                <a:solidFill>
                  <a:srgbClr val="FFFFFF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endParaRPr>
            </a:p>
          </p:txBody>
        </p:sp>
      </p:grpSp>
      <p:sp>
        <p:nvSpPr>
          <p:cNvPr id="120" name="TextBox 44"/>
          <p:cNvSpPr txBox="1"/>
          <p:nvPr/>
        </p:nvSpPr>
        <p:spPr>
          <a:xfrm>
            <a:off x="3788629" y="5969679"/>
            <a:ext cx="1818054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dirty="0" err="1">
                <a:solidFill>
                  <a:srgbClr val="EC1C24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N・キッチン</a:t>
            </a:r>
            <a:endParaRPr lang="en-US" dirty="0">
              <a:solidFill>
                <a:srgbClr val="EC1C24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</p:txBody>
      </p:sp>
      <p:sp>
        <p:nvSpPr>
          <p:cNvPr id="121" name="TextBox 43"/>
          <p:cNvSpPr txBox="1"/>
          <p:nvPr/>
        </p:nvSpPr>
        <p:spPr>
          <a:xfrm>
            <a:off x="3860048" y="6445460"/>
            <a:ext cx="1909018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19"/>
              </a:lnSpc>
            </a:pPr>
            <a:r>
              <a:rPr lang="en-US" sz="1600" dirty="0" err="1">
                <a:solidFill>
                  <a:srgbClr val="36342F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こだわりスパイスのカレーとオリジナル唐揚げの販売を期間限定で実施</a:t>
            </a:r>
            <a:r>
              <a:rPr lang="en-US" sz="1600" dirty="0">
                <a:solidFill>
                  <a:srgbClr val="36342F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！</a:t>
            </a:r>
          </a:p>
        </p:txBody>
      </p:sp>
      <p:grpSp>
        <p:nvGrpSpPr>
          <p:cNvPr id="122" name="Group 35"/>
          <p:cNvGrpSpPr/>
          <p:nvPr/>
        </p:nvGrpSpPr>
        <p:grpSpPr>
          <a:xfrm>
            <a:off x="5859612" y="6526970"/>
            <a:ext cx="907836" cy="880088"/>
            <a:chOff x="0" y="0"/>
            <a:chExt cx="838426" cy="812800"/>
          </a:xfrm>
        </p:grpSpPr>
        <p:sp>
          <p:nvSpPr>
            <p:cNvPr id="123" name="Freeform 36"/>
            <p:cNvSpPr/>
            <p:nvPr/>
          </p:nvSpPr>
          <p:spPr>
            <a:xfrm>
              <a:off x="0" y="0"/>
              <a:ext cx="838426" cy="812800"/>
            </a:xfrm>
            <a:custGeom>
              <a:avLst/>
              <a:gdLst/>
              <a:ahLst/>
              <a:cxnLst/>
              <a:rect l="l" t="t" r="r" b="b"/>
              <a:pathLst>
                <a:path w="838426" h="812800">
                  <a:moveTo>
                    <a:pt x="144974" y="0"/>
                  </a:moveTo>
                  <a:lnTo>
                    <a:pt x="693452" y="0"/>
                  </a:lnTo>
                  <a:cubicBezTo>
                    <a:pt x="731901" y="0"/>
                    <a:pt x="768776" y="15274"/>
                    <a:pt x="795964" y="42462"/>
                  </a:cubicBezTo>
                  <a:cubicBezTo>
                    <a:pt x="823152" y="69650"/>
                    <a:pt x="838426" y="106525"/>
                    <a:pt x="838426" y="144974"/>
                  </a:cubicBezTo>
                  <a:lnTo>
                    <a:pt x="838426" y="667826"/>
                  </a:lnTo>
                  <a:cubicBezTo>
                    <a:pt x="838426" y="747893"/>
                    <a:pt x="773519" y="812800"/>
                    <a:pt x="693452" y="812800"/>
                  </a:cubicBezTo>
                  <a:lnTo>
                    <a:pt x="144974" y="812800"/>
                  </a:lnTo>
                  <a:cubicBezTo>
                    <a:pt x="106525" y="812800"/>
                    <a:pt x="69650" y="797526"/>
                    <a:pt x="42462" y="770338"/>
                  </a:cubicBezTo>
                  <a:cubicBezTo>
                    <a:pt x="15274" y="743150"/>
                    <a:pt x="0" y="706275"/>
                    <a:pt x="0" y="667826"/>
                  </a:cubicBezTo>
                  <a:lnTo>
                    <a:pt x="0" y="144974"/>
                  </a:lnTo>
                  <a:cubicBezTo>
                    <a:pt x="0" y="106525"/>
                    <a:pt x="15274" y="69650"/>
                    <a:pt x="42462" y="42462"/>
                  </a:cubicBezTo>
                  <a:cubicBezTo>
                    <a:pt x="69650" y="15274"/>
                    <a:pt x="106525" y="0"/>
                    <a:pt x="144974" y="0"/>
                  </a:cubicBezTo>
                  <a:close/>
                </a:path>
              </a:pathLst>
            </a:custGeom>
            <a:blipFill>
              <a:blip r:embed="rId19"/>
              <a:stretch>
                <a:fillRect l="-22228" r="-7186"/>
              </a:stretch>
            </a:blipFill>
          </p:spPr>
        </p:sp>
      </p:grpSp>
      <p:sp>
        <p:nvSpPr>
          <p:cNvPr id="124" name="Freeform 42"/>
          <p:cNvSpPr/>
          <p:nvPr/>
        </p:nvSpPr>
        <p:spPr>
          <a:xfrm>
            <a:off x="6333524" y="5949629"/>
            <a:ext cx="651435" cy="590363"/>
          </a:xfrm>
          <a:custGeom>
            <a:avLst/>
            <a:gdLst/>
            <a:ahLst/>
            <a:cxnLst/>
            <a:rect l="l" t="t" r="r" b="b"/>
            <a:pathLst>
              <a:path w="651435" h="590363">
                <a:moveTo>
                  <a:pt x="0" y="0"/>
                </a:moveTo>
                <a:lnTo>
                  <a:pt x="651435" y="0"/>
                </a:lnTo>
                <a:lnTo>
                  <a:pt x="651435" y="590363"/>
                </a:lnTo>
                <a:lnTo>
                  <a:pt x="0" y="59036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34"/>
                </a:ext>
              </a:extLst>
            </a:blip>
            <a:stretch>
              <a:fillRect/>
            </a:stretch>
          </a:blipFill>
        </p:spPr>
      </p:sp>
      <p:sp>
        <p:nvSpPr>
          <p:cNvPr id="125" name="Freeform 48"/>
          <p:cNvSpPr/>
          <p:nvPr/>
        </p:nvSpPr>
        <p:spPr>
          <a:xfrm rot="-575298">
            <a:off x="5735776" y="6029311"/>
            <a:ext cx="701298" cy="340130"/>
          </a:xfrm>
          <a:custGeom>
            <a:avLst/>
            <a:gdLst/>
            <a:ahLst/>
            <a:cxnLst/>
            <a:rect l="l" t="t" r="r" b="b"/>
            <a:pathLst>
              <a:path w="701298" h="340130">
                <a:moveTo>
                  <a:pt x="0" y="0"/>
                </a:moveTo>
                <a:lnTo>
                  <a:pt x="701298" y="0"/>
                </a:lnTo>
                <a:lnTo>
                  <a:pt x="701298" y="340130"/>
                </a:lnTo>
                <a:lnTo>
                  <a:pt x="0" y="340130"/>
                </a:lnTo>
                <a:lnTo>
                  <a:pt x="0" y="0"/>
                </a:lnTo>
                <a:close/>
              </a:path>
            </a:pathLst>
          </a:custGeom>
          <a:blipFill>
            <a:blip r:embed="rId35">
              <a:extLst>
                <a:ext uri="{96DAC541-7B7A-43D3-8B79-37D633B846F1}">
                  <asvg:svgBlip xmlns:asvg="http://schemas.microsoft.com/office/drawing/2016/SVG/main" xmlns="" r:embed="rId36"/>
                </a:ext>
              </a:extLst>
            </a:blip>
            <a:stretch>
              <a:fillRect/>
            </a:stretch>
          </a:blipFill>
        </p:spPr>
      </p:sp>
      <p:pic>
        <p:nvPicPr>
          <p:cNvPr id="126" name="図 125">
            <a:extLst>
              <a:ext uri="{FF2B5EF4-FFF2-40B4-BE49-F238E27FC236}">
                <a16:creationId xmlns:a16="http://schemas.microsoft.com/office/drawing/2014/main" id="{F016B6B8-949D-438E-A04C-5D32218C03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96" t="23640" r="-199" b="10319"/>
          <a:stretch/>
        </p:blipFill>
        <p:spPr bwMode="auto">
          <a:xfrm>
            <a:off x="2154373" y="4532171"/>
            <a:ext cx="1101459" cy="1112042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8" name="TextBox 103"/>
          <p:cNvSpPr txBox="1"/>
          <p:nvPr/>
        </p:nvSpPr>
        <p:spPr>
          <a:xfrm>
            <a:off x="204070" y="4812623"/>
            <a:ext cx="2056930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ja-JP" altLang="en-US" sz="1600" dirty="0">
                <a:solidFill>
                  <a:srgbClr val="FF1616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進</a:t>
            </a:r>
            <a:r>
              <a:rPr lang="ja-JP" altLang="en-US" sz="1600" dirty="0" smtClean="0">
                <a:solidFill>
                  <a:srgbClr val="FF1616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物梨発送開始</a:t>
            </a:r>
            <a:endParaRPr lang="en-US" altLang="ja-JP" sz="1600" dirty="0" smtClean="0">
              <a:solidFill>
                <a:srgbClr val="FF1616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  <a:p>
            <a:pPr algn="ctr">
              <a:lnSpc>
                <a:spcPts val="2239"/>
              </a:lnSpc>
            </a:pPr>
            <a:r>
              <a:rPr lang="ja-JP" altLang="en-US" sz="1400" dirty="0" smtClean="0">
                <a:latin typeface="M Plus Rounded Black"/>
                <a:ea typeface="M Plus Rounded Black"/>
                <a:cs typeface="M Plus Rounded Black"/>
                <a:sym typeface="M Plus Rounded Black"/>
              </a:rPr>
              <a:t>鳥取県</a:t>
            </a:r>
            <a:r>
              <a:rPr lang="ja-JP" altLang="en-US" sz="1400" dirty="0">
                <a:latin typeface="M Plus Rounded Black"/>
                <a:ea typeface="M Plus Rounded Black"/>
                <a:cs typeface="M Plus Rounded Black"/>
                <a:sym typeface="M Plus Rounded Black"/>
              </a:rPr>
              <a:t>東部</a:t>
            </a:r>
            <a:r>
              <a:rPr lang="ja-JP" altLang="en-US" sz="1400" dirty="0" smtClean="0">
                <a:latin typeface="M Plus Rounded Black"/>
                <a:ea typeface="M Plus Rounded Black"/>
                <a:cs typeface="M Plus Rounded Black"/>
                <a:sym typeface="M Plus Rounded Black"/>
              </a:rPr>
              <a:t>の</a:t>
            </a:r>
            <a:endParaRPr lang="en-US" altLang="ja-JP" sz="1400" dirty="0" smtClean="0">
              <a:latin typeface="M Plus Rounded Black"/>
              <a:ea typeface="M Plus Rounded Black"/>
              <a:cs typeface="M Plus Rounded Black"/>
              <a:sym typeface="M Plus Rounded Black"/>
            </a:endParaRPr>
          </a:p>
          <a:p>
            <a:pPr algn="ctr">
              <a:lnSpc>
                <a:spcPts val="2239"/>
              </a:lnSpc>
            </a:pPr>
            <a:r>
              <a:rPr lang="ja-JP" altLang="en-US" sz="1400" dirty="0" smtClean="0">
                <a:latin typeface="M Plus Rounded Black"/>
                <a:ea typeface="M Plus Rounded Black"/>
                <a:cs typeface="M Plus Rounded Black"/>
                <a:sym typeface="M Plus Rounded Black"/>
              </a:rPr>
              <a:t>契約梨農家栽培品</a:t>
            </a:r>
            <a:endParaRPr lang="en-US" sz="1400" dirty="0">
              <a:latin typeface="M Plus Rounded Black"/>
              <a:ea typeface="M Plus Rounded Black"/>
              <a:cs typeface="M Plus Rounded Black"/>
              <a:sym typeface="M Plus Rounded Black"/>
            </a:endParaRPr>
          </a:p>
        </p:txBody>
      </p:sp>
      <p:sp>
        <p:nvSpPr>
          <p:cNvPr id="129" name="TextBox 44"/>
          <p:cNvSpPr txBox="1"/>
          <p:nvPr/>
        </p:nvSpPr>
        <p:spPr>
          <a:xfrm>
            <a:off x="305043" y="5696996"/>
            <a:ext cx="3313897" cy="2539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altLang="ja-JP" sz="1200" dirty="0" smtClean="0">
                <a:latin typeface="M Plus Rounded Black"/>
                <a:ea typeface="M Plus Rounded Black"/>
                <a:cs typeface="M Plus Rounded Black"/>
                <a:sym typeface="M Plus Rounded Black"/>
              </a:rPr>
              <a:t>※</a:t>
            </a:r>
            <a:r>
              <a:rPr lang="ja-JP" altLang="en-US" sz="1200" dirty="0" smtClean="0">
                <a:latin typeface="M Plus Rounded Black"/>
                <a:ea typeface="M Plus Rounded Black"/>
                <a:cs typeface="M Plus Rounded Black"/>
                <a:sym typeface="M Plus Rounded Black"/>
              </a:rPr>
              <a:t>内容についてはお気軽のご相談ください</a:t>
            </a:r>
            <a:endParaRPr lang="en-US" sz="1200" dirty="0">
              <a:latin typeface="M Plus Rounded Black"/>
              <a:ea typeface="M Plus Rounded Black"/>
              <a:cs typeface="M Plus Rounded Black"/>
              <a:sym typeface="M Plus Rounded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DF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08662" y="-485804"/>
            <a:ext cx="10692000" cy="8139285"/>
          </a:xfrm>
          <a:custGeom>
            <a:avLst/>
            <a:gdLst/>
            <a:ahLst/>
            <a:cxnLst/>
            <a:rect l="l" t="t" r="r" b="b"/>
            <a:pathLst>
              <a:path w="10692000" h="8139285">
                <a:moveTo>
                  <a:pt x="0" y="0"/>
                </a:moveTo>
                <a:lnTo>
                  <a:pt x="10692000" y="0"/>
                </a:lnTo>
                <a:lnTo>
                  <a:pt x="10692000" y="8139285"/>
                </a:lnTo>
                <a:lnTo>
                  <a:pt x="0" y="81392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376312" y="5119941"/>
            <a:ext cx="2209565" cy="3024000"/>
          </a:xfrm>
          <a:custGeom>
            <a:avLst/>
            <a:gdLst/>
            <a:ahLst/>
            <a:cxnLst/>
            <a:rect l="l" t="t" r="r" b="b"/>
            <a:pathLst>
              <a:path w="2209565" h="3024000">
                <a:moveTo>
                  <a:pt x="0" y="0"/>
                </a:moveTo>
                <a:lnTo>
                  <a:pt x="2209565" y="0"/>
                </a:lnTo>
                <a:lnTo>
                  <a:pt x="2209565" y="3024000"/>
                </a:lnTo>
                <a:lnTo>
                  <a:pt x="0" y="3024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4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9979381"/>
              </p:ext>
            </p:extLst>
          </p:nvPr>
        </p:nvGraphicFramePr>
        <p:xfrm>
          <a:off x="224154" y="756000"/>
          <a:ext cx="10243695" cy="5092460"/>
        </p:xfrm>
        <a:graphic>
          <a:graphicData uri="http://schemas.openxmlformats.org/drawingml/2006/table">
            <a:tbl>
              <a:tblPr/>
              <a:tblGrid>
                <a:gridCol w="14633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3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3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3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3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3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633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011884">
                <a:tc>
                  <a:txBody>
                    <a:bodyPr/>
                    <a:lstStyle/>
                    <a:p>
                      <a:pPr algn="ctr">
                        <a:lnSpc>
                          <a:spcPts val="1467"/>
                        </a:lnSpc>
                        <a:defRPr/>
                      </a:pPr>
                      <a:endParaRPr lang="en-US" sz="1100" dirty="0"/>
                    </a:p>
                  </a:txBody>
                  <a:tcPr marL="142875" marR="142875" marT="142875" marB="142875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A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67"/>
                        </a:lnSpc>
                        <a:defRPr/>
                      </a:pPr>
                      <a:endParaRPr lang="en-US" sz="1100" dirty="0"/>
                    </a:p>
                  </a:txBody>
                  <a:tcPr marL="142875" marR="142875" marT="142875" marB="142875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A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79"/>
                        </a:lnSpc>
                        <a:defRPr/>
                      </a:pPr>
                      <a:endParaRPr lang="en-US" sz="1100" dirty="0"/>
                    </a:p>
                  </a:txBody>
                  <a:tcPr marL="142875" marR="142875" marT="142875" marB="142875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A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58"/>
                        </a:lnSpc>
                        <a:defRPr/>
                      </a:pPr>
                      <a:endParaRPr lang="en-US" sz="1100" dirty="0"/>
                    </a:p>
                  </a:txBody>
                  <a:tcPr marL="142875" marR="142875" marT="142875" marB="142875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A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58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A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58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A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58"/>
                        </a:lnSpc>
                        <a:defRPr/>
                      </a:pPr>
                      <a:endParaRPr lang="en-US" sz="1100" dirty="0"/>
                    </a:p>
                  </a:txBody>
                  <a:tcPr marL="142875" marR="142875" marT="142875" marB="142875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5638">
                <a:tc>
                  <a:txBody>
                    <a:bodyPr/>
                    <a:lstStyle/>
                    <a:p>
                      <a:pPr algn="l">
                        <a:lnSpc>
                          <a:spcPts val="1258"/>
                        </a:lnSpc>
                        <a:defRPr/>
                      </a:pPr>
                      <a:endParaRPr lang="en-US" sz="1100" dirty="0"/>
                    </a:p>
                  </a:txBody>
                  <a:tcPr marL="142875" marR="142875" marT="142875" marB="142875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A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58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A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58"/>
                        </a:lnSpc>
                        <a:defRPr/>
                      </a:pPr>
                      <a:endParaRPr lang="en-US" sz="1100" dirty="0"/>
                    </a:p>
                  </a:txBody>
                  <a:tcPr marL="142875" marR="142875" marT="142875" marB="142875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A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58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A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58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A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58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A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58"/>
                        </a:lnSpc>
                        <a:defRPr/>
                      </a:pPr>
                      <a:endParaRPr lang="en-US" sz="1100" dirty="0"/>
                    </a:p>
                  </a:txBody>
                  <a:tcPr marL="142875" marR="142875" marT="142875" marB="142875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8959">
                <a:tc>
                  <a:txBody>
                    <a:bodyPr/>
                    <a:lstStyle/>
                    <a:p>
                      <a:pPr algn="l">
                        <a:lnSpc>
                          <a:spcPts val="1258"/>
                        </a:lnSpc>
                        <a:defRPr/>
                      </a:pPr>
                      <a:endParaRPr lang="en-US" sz="1100" dirty="0"/>
                    </a:p>
                  </a:txBody>
                  <a:tcPr marL="142875" marR="142875" marT="142875" marB="142875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A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58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A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58"/>
                        </a:lnSpc>
                        <a:defRPr/>
                      </a:pPr>
                      <a:endParaRPr lang="en-US" sz="1100" dirty="0"/>
                    </a:p>
                  </a:txBody>
                  <a:tcPr marL="142875" marR="142875" marT="142875" marB="142875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A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58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A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58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A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58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A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58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8557">
                <a:tc>
                  <a:txBody>
                    <a:bodyPr/>
                    <a:lstStyle/>
                    <a:p>
                      <a:pPr algn="l">
                        <a:lnSpc>
                          <a:spcPts val="1258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A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58"/>
                        </a:lnSpc>
                        <a:defRPr/>
                      </a:pPr>
                      <a:endParaRPr lang="en-US" sz="1100" dirty="0"/>
                    </a:p>
                  </a:txBody>
                  <a:tcPr marL="142875" marR="142875" marT="142875" marB="142875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A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58"/>
                        </a:lnSpc>
                        <a:defRPr/>
                      </a:pPr>
                      <a:endParaRPr lang="en-US" sz="1100" dirty="0"/>
                    </a:p>
                  </a:txBody>
                  <a:tcPr marL="142875" marR="142875" marT="142875" marB="142875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A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58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A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58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A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58"/>
                        </a:lnSpc>
                        <a:defRPr/>
                      </a:pPr>
                      <a:endParaRPr lang="en-US" sz="1100" dirty="0"/>
                    </a:p>
                  </a:txBody>
                  <a:tcPr marL="142875" marR="142875" marT="142875" marB="142875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A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58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7422">
                <a:tc>
                  <a:txBody>
                    <a:bodyPr/>
                    <a:lstStyle/>
                    <a:p>
                      <a:pPr algn="l">
                        <a:lnSpc>
                          <a:spcPts val="1258"/>
                        </a:lnSpc>
                        <a:defRPr/>
                      </a:pPr>
                      <a:endParaRPr lang="en-US" sz="1100" dirty="0"/>
                    </a:p>
                  </a:txBody>
                  <a:tcPr marL="142875" marR="142875" marT="142875" marB="142875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A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58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A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58"/>
                        </a:lnSpc>
                        <a:defRPr/>
                      </a:pPr>
                      <a:endParaRPr lang="en-US" sz="1100" dirty="0"/>
                    </a:p>
                  </a:txBody>
                  <a:tcPr marL="142875" marR="142875" marT="142875" marB="142875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A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67"/>
                        </a:lnSpc>
                        <a:defRPr/>
                      </a:pPr>
                      <a:endParaRPr lang="en-US" sz="1100" dirty="0"/>
                    </a:p>
                  </a:txBody>
                  <a:tcPr marL="142875" marR="142875" marT="142875" marB="142875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A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67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A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67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A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67"/>
                        </a:lnSpc>
                        <a:defRPr/>
                      </a:pPr>
                      <a:endParaRPr lang="en-US" sz="1100" dirty="0"/>
                    </a:p>
                  </a:txBody>
                  <a:tcPr marL="142875" marR="142875" marT="142875" marB="142875" anchor="ctr">
                    <a:lnL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5" name="Group 5"/>
          <p:cNvGrpSpPr/>
          <p:nvPr/>
        </p:nvGrpSpPr>
        <p:grpSpPr>
          <a:xfrm>
            <a:off x="274451" y="-230284"/>
            <a:ext cx="1306154" cy="1333960"/>
            <a:chOff x="0" y="-130226"/>
            <a:chExt cx="468096" cy="47806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68096" cy="201836"/>
            </a:xfrm>
            <a:custGeom>
              <a:avLst/>
              <a:gdLst/>
              <a:ahLst/>
              <a:cxnLst/>
              <a:rect l="l" t="t" r="r" b="b"/>
              <a:pathLst>
                <a:path w="468096" h="201836">
                  <a:moveTo>
                    <a:pt x="100918" y="0"/>
                  </a:moveTo>
                  <a:lnTo>
                    <a:pt x="367178" y="0"/>
                  </a:lnTo>
                  <a:cubicBezTo>
                    <a:pt x="393943" y="0"/>
                    <a:pt x="419612" y="10632"/>
                    <a:pt x="438538" y="29558"/>
                  </a:cubicBezTo>
                  <a:cubicBezTo>
                    <a:pt x="457464" y="48484"/>
                    <a:pt x="468096" y="74153"/>
                    <a:pt x="468096" y="100918"/>
                  </a:cubicBezTo>
                  <a:lnTo>
                    <a:pt x="468096" y="100918"/>
                  </a:lnTo>
                  <a:cubicBezTo>
                    <a:pt x="468096" y="127683"/>
                    <a:pt x="457464" y="153352"/>
                    <a:pt x="438538" y="172278"/>
                  </a:cubicBezTo>
                  <a:cubicBezTo>
                    <a:pt x="419612" y="191204"/>
                    <a:pt x="393943" y="201836"/>
                    <a:pt x="367178" y="201836"/>
                  </a:cubicBezTo>
                  <a:lnTo>
                    <a:pt x="100918" y="201836"/>
                  </a:lnTo>
                  <a:cubicBezTo>
                    <a:pt x="74153" y="201836"/>
                    <a:pt x="48484" y="191204"/>
                    <a:pt x="29558" y="172278"/>
                  </a:cubicBezTo>
                  <a:cubicBezTo>
                    <a:pt x="10632" y="153352"/>
                    <a:pt x="0" y="127683"/>
                    <a:pt x="0" y="100918"/>
                  </a:cubicBezTo>
                  <a:lnTo>
                    <a:pt x="0" y="100918"/>
                  </a:lnTo>
                  <a:cubicBezTo>
                    <a:pt x="0" y="74153"/>
                    <a:pt x="10632" y="48484"/>
                    <a:pt x="29558" y="29558"/>
                  </a:cubicBezTo>
                  <a:cubicBezTo>
                    <a:pt x="48484" y="10632"/>
                    <a:pt x="74153" y="0"/>
                    <a:pt x="100918" y="0"/>
                  </a:cubicBezTo>
                  <a:close/>
                </a:path>
              </a:pathLst>
            </a:custGeom>
            <a:solidFill>
              <a:srgbClr val="FF914D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30226"/>
              <a:ext cx="468096" cy="4780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0"/>
                </a:lnSpc>
              </a:pPr>
              <a:r>
                <a:rPr lang="en-US" sz="2684" b="1" dirty="0">
                  <a:solidFill>
                    <a:srgbClr val="FFFFFF"/>
                  </a:solidFill>
                  <a:latin typeface="モトヤゴシックみやび"/>
                  <a:ea typeface="モトヤゴシックみやび"/>
                  <a:cs typeface="モトヤゴシックみやび"/>
                  <a:sym typeface="モトヤゴシックみやび"/>
                </a:rPr>
                <a:t>SUN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94905" y="-253705"/>
            <a:ext cx="1306154" cy="1333960"/>
            <a:chOff x="0" y="-139538"/>
            <a:chExt cx="468096" cy="47806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68096" cy="201836"/>
            </a:xfrm>
            <a:custGeom>
              <a:avLst/>
              <a:gdLst/>
              <a:ahLst/>
              <a:cxnLst/>
              <a:rect l="l" t="t" r="r" b="b"/>
              <a:pathLst>
                <a:path w="468096" h="201836">
                  <a:moveTo>
                    <a:pt x="100918" y="0"/>
                  </a:moveTo>
                  <a:lnTo>
                    <a:pt x="367178" y="0"/>
                  </a:lnTo>
                  <a:cubicBezTo>
                    <a:pt x="393943" y="0"/>
                    <a:pt x="419612" y="10632"/>
                    <a:pt x="438538" y="29558"/>
                  </a:cubicBezTo>
                  <a:cubicBezTo>
                    <a:pt x="457464" y="48484"/>
                    <a:pt x="468096" y="74153"/>
                    <a:pt x="468096" y="100918"/>
                  </a:cubicBezTo>
                  <a:lnTo>
                    <a:pt x="468096" y="100918"/>
                  </a:lnTo>
                  <a:cubicBezTo>
                    <a:pt x="468096" y="127683"/>
                    <a:pt x="457464" y="153352"/>
                    <a:pt x="438538" y="172278"/>
                  </a:cubicBezTo>
                  <a:cubicBezTo>
                    <a:pt x="419612" y="191204"/>
                    <a:pt x="393943" y="201836"/>
                    <a:pt x="367178" y="201836"/>
                  </a:cubicBezTo>
                  <a:lnTo>
                    <a:pt x="100918" y="201836"/>
                  </a:lnTo>
                  <a:cubicBezTo>
                    <a:pt x="74153" y="201836"/>
                    <a:pt x="48484" y="191204"/>
                    <a:pt x="29558" y="172278"/>
                  </a:cubicBezTo>
                  <a:cubicBezTo>
                    <a:pt x="10632" y="153352"/>
                    <a:pt x="0" y="127683"/>
                    <a:pt x="0" y="100918"/>
                  </a:cubicBezTo>
                  <a:lnTo>
                    <a:pt x="0" y="100918"/>
                  </a:lnTo>
                  <a:cubicBezTo>
                    <a:pt x="0" y="74153"/>
                    <a:pt x="10632" y="48484"/>
                    <a:pt x="29558" y="29558"/>
                  </a:cubicBezTo>
                  <a:cubicBezTo>
                    <a:pt x="48484" y="10632"/>
                    <a:pt x="74153" y="0"/>
                    <a:pt x="100918" y="0"/>
                  </a:cubicBezTo>
                  <a:close/>
                </a:path>
              </a:pathLst>
            </a:custGeom>
            <a:solidFill>
              <a:srgbClr val="7ED957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139538"/>
              <a:ext cx="468096" cy="4780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0"/>
                </a:lnSpc>
              </a:pPr>
              <a:r>
                <a:rPr lang="en-US" sz="2684" dirty="0">
                  <a:solidFill>
                    <a:srgbClr val="FFFFFF"/>
                  </a:solidFill>
                  <a:latin typeface="モトヤゴシックみやび"/>
                  <a:ea typeface="モトヤゴシックみやび"/>
                  <a:cs typeface="モトヤゴシックみやび"/>
                  <a:sym typeface="モトヤゴシックみやび"/>
                </a:rPr>
                <a:t>MON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157389" y="-240520"/>
            <a:ext cx="1311749" cy="1333960"/>
            <a:chOff x="-2005" y="-134813"/>
            <a:chExt cx="470101" cy="47806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68096" cy="201836"/>
            </a:xfrm>
            <a:custGeom>
              <a:avLst/>
              <a:gdLst/>
              <a:ahLst/>
              <a:cxnLst/>
              <a:rect l="l" t="t" r="r" b="b"/>
              <a:pathLst>
                <a:path w="468096" h="201836">
                  <a:moveTo>
                    <a:pt x="100918" y="0"/>
                  </a:moveTo>
                  <a:lnTo>
                    <a:pt x="367178" y="0"/>
                  </a:lnTo>
                  <a:cubicBezTo>
                    <a:pt x="393943" y="0"/>
                    <a:pt x="419612" y="10632"/>
                    <a:pt x="438538" y="29558"/>
                  </a:cubicBezTo>
                  <a:cubicBezTo>
                    <a:pt x="457464" y="48484"/>
                    <a:pt x="468096" y="74153"/>
                    <a:pt x="468096" y="100918"/>
                  </a:cubicBezTo>
                  <a:lnTo>
                    <a:pt x="468096" y="100918"/>
                  </a:lnTo>
                  <a:cubicBezTo>
                    <a:pt x="468096" y="127683"/>
                    <a:pt x="457464" y="153352"/>
                    <a:pt x="438538" y="172278"/>
                  </a:cubicBezTo>
                  <a:cubicBezTo>
                    <a:pt x="419612" y="191204"/>
                    <a:pt x="393943" y="201836"/>
                    <a:pt x="367178" y="201836"/>
                  </a:cubicBezTo>
                  <a:lnTo>
                    <a:pt x="100918" y="201836"/>
                  </a:lnTo>
                  <a:cubicBezTo>
                    <a:pt x="74153" y="201836"/>
                    <a:pt x="48484" y="191204"/>
                    <a:pt x="29558" y="172278"/>
                  </a:cubicBezTo>
                  <a:cubicBezTo>
                    <a:pt x="10632" y="153352"/>
                    <a:pt x="0" y="127683"/>
                    <a:pt x="0" y="100918"/>
                  </a:cubicBezTo>
                  <a:lnTo>
                    <a:pt x="0" y="100918"/>
                  </a:lnTo>
                  <a:cubicBezTo>
                    <a:pt x="0" y="74153"/>
                    <a:pt x="10632" y="48484"/>
                    <a:pt x="29558" y="29558"/>
                  </a:cubicBezTo>
                  <a:cubicBezTo>
                    <a:pt x="48484" y="10632"/>
                    <a:pt x="74153" y="0"/>
                    <a:pt x="100918" y="0"/>
                  </a:cubicBezTo>
                  <a:close/>
                </a:path>
              </a:pathLst>
            </a:custGeom>
            <a:solidFill>
              <a:srgbClr val="7ED957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-2005" y="-134813"/>
              <a:ext cx="468096" cy="4780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0"/>
                </a:lnSpc>
              </a:pPr>
              <a:r>
                <a:rPr lang="en-US" sz="2684" dirty="0">
                  <a:solidFill>
                    <a:srgbClr val="FFFFFF"/>
                  </a:solidFill>
                  <a:latin typeface="モトヤゴシックみやび"/>
                  <a:ea typeface="モトヤゴシックみやび"/>
                  <a:cs typeface="モトヤゴシックみやび"/>
                  <a:sym typeface="モトヤゴシックみやび"/>
                </a:rPr>
                <a:t>TUE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692923" y="-222029"/>
            <a:ext cx="1306154" cy="1333960"/>
            <a:chOff x="0" y="-133088"/>
            <a:chExt cx="468096" cy="47806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68096" cy="201836"/>
            </a:xfrm>
            <a:custGeom>
              <a:avLst/>
              <a:gdLst/>
              <a:ahLst/>
              <a:cxnLst/>
              <a:rect l="l" t="t" r="r" b="b"/>
              <a:pathLst>
                <a:path w="468096" h="201836">
                  <a:moveTo>
                    <a:pt x="100918" y="0"/>
                  </a:moveTo>
                  <a:lnTo>
                    <a:pt x="367178" y="0"/>
                  </a:lnTo>
                  <a:cubicBezTo>
                    <a:pt x="393943" y="0"/>
                    <a:pt x="419612" y="10632"/>
                    <a:pt x="438538" y="29558"/>
                  </a:cubicBezTo>
                  <a:cubicBezTo>
                    <a:pt x="457464" y="48484"/>
                    <a:pt x="468096" y="74153"/>
                    <a:pt x="468096" y="100918"/>
                  </a:cubicBezTo>
                  <a:lnTo>
                    <a:pt x="468096" y="100918"/>
                  </a:lnTo>
                  <a:cubicBezTo>
                    <a:pt x="468096" y="127683"/>
                    <a:pt x="457464" y="153352"/>
                    <a:pt x="438538" y="172278"/>
                  </a:cubicBezTo>
                  <a:cubicBezTo>
                    <a:pt x="419612" y="191204"/>
                    <a:pt x="393943" y="201836"/>
                    <a:pt x="367178" y="201836"/>
                  </a:cubicBezTo>
                  <a:lnTo>
                    <a:pt x="100918" y="201836"/>
                  </a:lnTo>
                  <a:cubicBezTo>
                    <a:pt x="74153" y="201836"/>
                    <a:pt x="48484" y="191204"/>
                    <a:pt x="29558" y="172278"/>
                  </a:cubicBezTo>
                  <a:cubicBezTo>
                    <a:pt x="10632" y="153352"/>
                    <a:pt x="0" y="127683"/>
                    <a:pt x="0" y="100918"/>
                  </a:cubicBezTo>
                  <a:lnTo>
                    <a:pt x="0" y="100918"/>
                  </a:lnTo>
                  <a:cubicBezTo>
                    <a:pt x="0" y="74153"/>
                    <a:pt x="10632" y="48484"/>
                    <a:pt x="29558" y="29558"/>
                  </a:cubicBezTo>
                  <a:cubicBezTo>
                    <a:pt x="48484" y="10632"/>
                    <a:pt x="74153" y="0"/>
                    <a:pt x="100918" y="0"/>
                  </a:cubicBezTo>
                  <a:close/>
                </a:path>
              </a:pathLst>
            </a:custGeom>
            <a:solidFill>
              <a:srgbClr val="7ED957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133088"/>
              <a:ext cx="468096" cy="4780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0"/>
                </a:lnSpc>
              </a:pPr>
              <a:r>
                <a:rPr lang="en-US" sz="2684" dirty="0">
                  <a:solidFill>
                    <a:srgbClr val="FFFFFF"/>
                  </a:solidFill>
                  <a:latin typeface="モトヤゴシックみやび"/>
                  <a:ea typeface="モトヤゴシックみやび"/>
                  <a:cs typeface="モトヤゴシックみやび"/>
                  <a:sym typeface="モトヤゴシックみやび"/>
                </a:rPr>
                <a:t>WED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115284" y="-222029"/>
            <a:ext cx="1306154" cy="1333960"/>
            <a:chOff x="0" y="-133088"/>
            <a:chExt cx="468096" cy="47806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68096" cy="201836"/>
            </a:xfrm>
            <a:custGeom>
              <a:avLst/>
              <a:gdLst/>
              <a:ahLst/>
              <a:cxnLst/>
              <a:rect l="l" t="t" r="r" b="b"/>
              <a:pathLst>
                <a:path w="468096" h="201836">
                  <a:moveTo>
                    <a:pt x="100918" y="0"/>
                  </a:moveTo>
                  <a:lnTo>
                    <a:pt x="367178" y="0"/>
                  </a:lnTo>
                  <a:cubicBezTo>
                    <a:pt x="393943" y="0"/>
                    <a:pt x="419612" y="10632"/>
                    <a:pt x="438538" y="29558"/>
                  </a:cubicBezTo>
                  <a:cubicBezTo>
                    <a:pt x="457464" y="48484"/>
                    <a:pt x="468096" y="74153"/>
                    <a:pt x="468096" y="100918"/>
                  </a:cubicBezTo>
                  <a:lnTo>
                    <a:pt x="468096" y="100918"/>
                  </a:lnTo>
                  <a:cubicBezTo>
                    <a:pt x="468096" y="127683"/>
                    <a:pt x="457464" y="153352"/>
                    <a:pt x="438538" y="172278"/>
                  </a:cubicBezTo>
                  <a:cubicBezTo>
                    <a:pt x="419612" y="191204"/>
                    <a:pt x="393943" y="201836"/>
                    <a:pt x="367178" y="201836"/>
                  </a:cubicBezTo>
                  <a:lnTo>
                    <a:pt x="100918" y="201836"/>
                  </a:lnTo>
                  <a:cubicBezTo>
                    <a:pt x="74153" y="201836"/>
                    <a:pt x="48484" y="191204"/>
                    <a:pt x="29558" y="172278"/>
                  </a:cubicBezTo>
                  <a:cubicBezTo>
                    <a:pt x="10632" y="153352"/>
                    <a:pt x="0" y="127683"/>
                    <a:pt x="0" y="100918"/>
                  </a:cubicBezTo>
                  <a:lnTo>
                    <a:pt x="0" y="100918"/>
                  </a:lnTo>
                  <a:cubicBezTo>
                    <a:pt x="0" y="74153"/>
                    <a:pt x="10632" y="48484"/>
                    <a:pt x="29558" y="29558"/>
                  </a:cubicBezTo>
                  <a:cubicBezTo>
                    <a:pt x="48484" y="10632"/>
                    <a:pt x="74153" y="0"/>
                    <a:pt x="100918" y="0"/>
                  </a:cubicBezTo>
                  <a:close/>
                </a:path>
              </a:pathLst>
            </a:custGeom>
            <a:solidFill>
              <a:srgbClr val="7ED957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133088"/>
              <a:ext cx="468096" cy="4780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0"/>
                </a:lnSpc>
              </a:pPr>
              <a:r>
                <a:rPr lang="en-US" sz="2684" dirty="0">
                  <a:solidFill>
                    <a:srgbClr val="FFFFFF"/>
                  </a:solidFill>
                  <a:latin typeface="モトヤゴシックみやび"/>
                  <a:ea typeface="モトヤゴシックみやび"/>
                  <a:cs typeface="モトヤゴシックみやび"/>
                  <a:sym typeface="モトヤゴシックみやび"/>
                </a:rPr>
                <a:t>THU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650038" y="-230372"/>
            <a:ext cx="1306154" cy="1333960"/>
            <a:chOff x="0" y="-136078"/>
            <a:chExt cx="468096" cy="478061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68096" cy="201836"/>
            </a:xfrm>
            <a:custGeom>
              <a:avLst/>
              <a:gdLst/>
              <a:ahLst/>
              <a:cxnLst/>
              <a:rect l="l" t="t" r="r" b="b"/>
              <a:pathLst>
                <a:path w="468096" h="201836">
                  <a:moveTo>
                    <a:pt x="100918" y="0"/>
                  </a:moveTo>
                  <a:lnTo>
                    <a:pt x="367178" y="0"/>
                  </a:lnTo>
                  <a:cubicBezTo>
                    <a:pt x="393943" y="0"/>
                    <a:pt x="419612" y="10632"/>
                    <a:pt x="438538" y="29558"/>
                  </a:cubicBezTo>
                  <a:cubicBezTo>
                    <a:pt x="457464" y="48484"/>
                    <a:pt x="468096" y="74153"/>
                    <a:pt x="468096" y="100918"/>
                  </a:cubicBezTo>
                  <a:lnTo>
                    <a:pt x="468096" y="100918"/>
                  </a:lnTo>
                  <a:cubicBezTo>
                    <a:pt x="468096" y="127683"/>
                    <a:pt x="457464" y="153352"/>
                    <a:pt x="438538" y="172278"/>
                  </a:cubicBezTo>
                  <a:cubicBezTo>
                    <a:pt x="419612" y="191204"/>
                    <a:pt x="393943" y="201836"/>
                    <a:pt x="367178" y="201836"/>
                  </a:cubicBezTo>
                  <a:lnTo>
                    <a:pt x="100918" y="201836"/>
                  </a:lnTo>
                  <a:cubicBezTo>
                    <a:pt x="74153" y="201836"/>
                    <a:pt x="48484" y="191204"/>
                    <a:pt x="29558" y="172278"/>
                  </a:cubicBezTo>
                  <a:cubicBezTo>
                    <a:pt x="10632" y="153352"/>
                    <a:pt x="0" y="127683"/>
                    <a:pt x="0" y="100918"/>
                  </a:cubicBezTo>
                  <a:lnTo>
                    <a:pt x="0" y="100918"/>
                  </a:lnTo>
                  <a:cubicBezTo>
                    <a:pt x="0" y="74153"/>
                    <a:pt x="10632" y="48484"/>
                    <a:pt x="29558" y="29558"/>
                  </a:cubicBezTo>
                  <a:cubicBezTo>
                    <a:pt x="48484" y="10632"/>
                    <a:pt x="74153" y="0"/>
                    <a:pt x="100918" y="0"/>
                  </a:cubicBezTo>
                  <a:close/>
                </a:path>
              </a:pathLst>
            </a:custGeom>
            <a:solidFill>
              <a:srgbClr val="7ED957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136078"/>
              <a:ext cx="468096" cy="4780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0"/>
                </a:lnSpc>
              </a:pPr>
              <a:r>
                <a:rPr lang="en-US" sz="2684" dirty="0">
                  <a:solidFill>
                    <a:srgbClr val="FFFFFF"/>
                  </a:solidFill>
                  <a:latin typeface="モトヤゴシックみやび"/>
                  <a:ea typeface="モトヤゴシックみやび"/>
                  <a:cs typeface="モトヤゴシックみやび"/>
                  <a:sym typeface="モトヤゴシックみやび"/>
                </a:rPr>
                <a:t>FRI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114545" y="-222029"/>
            <a:ext cx="1306154" cy="1333960"/>
            <a:chOff x="0" y="-133088"/>
            <a:chExt cx="468096" cy="478061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68096" cy="201836"/>
            </a:xfrm>
            <a:custGeom>
              <a:avLst/>
              <a:gdLst/>
              <a:ahLst/>
              <a:cxnLst/>
              <a:rect l="l" t="t" r="r" b="b"/>
              <a:pathLst>
                <a:path w="468096" h="201836">
                  <a:moveTo>
                    <a:pt x="100918" y="0"/>
                  </a:moveTo>
                  <a:lnTo>
                    <a:pt x="367178" y="0"/>
                  </a:lnTo>
                  <a:cubicBezTo>
                    <a:pt x="393943" y="0"/>
                    <a:pt x="419612" y="10632"/>
                    <a:pt x="438538" y="29558"/>
                  </a:cubicBezTo>
                  <a:cubicBezTo>
                    <a:pt x="457464" y="48484"/>
                    <a:pt x="468096" y="74153"/>
                    <a:pt x="468096" y="100918"/>
                  </a:cubicBezTo>
                  <a:lnTo>
                    <a:pt x="468096" y="100918"/>
                  </a:lnTo>
                  <a:cubicBezTo>
                    <a:pt x="468096" y="127683"/>
                    <a:pt x="457464" y="153352"/>
                    <a:pt x="438538" y="172278"/>
                  </a:cubicBezTo>
                  <a:cubicBezTo>
                    <a:pt x="419612" y="191204"/>
                    <a:pt x="393943" y="201836"/>
                    <a:pt x="367178" y="201836"/>
                  </a:cubicBezTo>
                  <a:lnTo>
                    <a:pt x="100918" y="201836"/>
                  </a:lnTo>
                  <a:cubicBezTo>
                    <a:pt x="74153" y="201836"/>
                    <a:pt x="48484" y="191204"/>
                    <a:pt x="29558" y="172278"/>
                  </a:cubicBezTo>
                  <a:cubicBezTo>
                    <a:pt x="10632" y="153352"/>
                    <a:pt x="0" y="127683"/>
                    <a:pt x="0" y="100918"/>
                  </a:cubicBezTo>
                  <a:lnTo>
                    <a:pt x="0" y="100918"/>
                  </a:lnTo>
                  <a:cubicBezTo>
                    <a:pt x="0" y="74153"/>
                    <a:pt x="10632" y="48484"/>
                    <a:pt x="29558" y="29558"/>
                  </a:cubicBezTo>
                  <a:cubicBezTo>
                    <a:pt x="48484" y="10632"/>
                    <a:pt x="74153" y="0"/>
                    <a:pt x="100918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133088"/>
              <a:ext cx="468096" cy="4780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0"/>
                </a:lnSpc>
              </a:pPr>
              <a:r>
                <a:rPr lang="en-US" sz="2684" dirty="0">
                  <a:solidFill>
                    <a:srgbClr val="FFFFFF"/>
                  </a:solidFill>
                  <a:latin typeface="モトヤゴシックみやび"/>
                  <a:ea typeface="モトヤゴシックみやび"/>
                  <a:cs typeface="モトヤゴシックみやび"/>
                  <a:sym typeface="モトヤゴシックみやび"/>
                </a:rPr>
                <a:t>SAT</a:t>
              </a:r>
            </a:p>
          </p:txBody>
        </p:sp>
      </p:grpSp>
      <p:sp>
        <p:nvSpPr>
          <p:cNvPr id="26" name="Freeform 26"/>
          <p:cNvSpPr/>
          <p:nvPr/>
        </p:nvSpPr>
        <p:spPr>
          <a:xfrm>
            <a:off x="1136746" y="5972285"/>
            <a:ext cx="1535213" cy="1428388"/>
          </a:xfrm>
          <a:custGeom>
            <a:avLst/>
            <a:gdLst/>
            <a:ahLst/>
            <a:cxnLst/>
            <a:rect l="l" t="t" r="r" b="b"/>
            <a:pathLst>
              <a:path w="1535213" h="1428388">
                <a:moveTo>
                  <a:pt x="0" y="0"/>
                </a:moveTo>
                <a:lnTo>
                  <a:pt x="1535213" y="0"/>
                </a:lnTo>
                <a:lnTo>
                  <a:pt x="1535213" y="1428388"/>
                </a:lnTo>
                <a:lnTo>
                  <a:pt x="0" y="14283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542993" y="1027957"/>
            <a:ext cx="658200" cy="609200"/>
          </a:xfrm>
          <a:custGeom>
            <a:avLst/>
            <a:gdLst/>
            <a:ahLst/>
            <a:cxnLst/>
            <a:rect l="l" t="t" r="r" b="b"/>
            <a:pathLst>
              <a:path w="658200" h="609200">
                <a:moveTo>
                  <a:pt x="0" y="0"/>
                </a:moveTo>
                <a:lnTo>
                  <a:pt x="658200" y="0"/>
                </a:lnTo>
                <a:lnTo>
                  <a:pt x="658200" y="609201"/>
                </a:lnTo>
                <a:lnTo>
                  <a:pt x="0" y="60920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298763" r="-407032"/>
            </a:stretch>
          </a:blipFill>
        </p:spPr>
      </p:sp>
      <p:sp>
        <p:nvSpPr>
          <p:cNvPr id="28" name="TextBox 28"/>
          <p:cNvSpPr txBox="1"/>
          <p:nvPr/>
        </p:nvSpPr>
        <p:spPr>
          <a:xfrm>
            <a:off x="4736261" y="1835303"/>
            <a:ext cx="1383506" cy="581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540"/>
              </a:lnSpc>
            </a:pPr>
            <a:r>
              <a:rPr lang="en-US" sz="1100" dirty="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・</a:t>
            </a:r>
            <a:r>
              <a:rPr lang="en-US" sz="1100" dirty="0" err="1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道の駅若桜</a:t>
            </a:r>
            <a:endParaRPr lang="en-US" sz="1100" dirty="0">
              <a:solidFill>
                <a:srgbClr val="00000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  <a:p>
            <a:pPr algn="just">
              <a:lnSpc>
                <a:spcPts val="1540"/>
              </a:lnSpc>
            </a:pPr>
            <a:r>
              <a:rPr lang="en-US" sz="1100" dirty="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　</a:t>
            </a:r>
            <a:r>
              <a:rPr lang="en-US" sz="1100" dirty="0" err="1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ポイントカード</a:t>
            </a:r>
            <a:endParaRPr lang="en-US" sz="1100" dirty="0">
              <a:solidFill>
                <a:srgbClr val="00000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  <a:p>
            <a:pPr algn="just">
              <a:lnSpc>
                <a:spcPts val="1540"/>
              </a:lnSpc>
            </a:pPr>
            <a:r>
              <a:rPr lang="en-US" sz="1100" dirty="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　２倍デ</a:t>
            </a:r>
          </a:p>
        </p:txBody>
      </p:sp>
      <p:sp>
        <p:nvSpPr>
          <p:cNvPr id="29" name="Freeform 29"/>
          <p:cNvSpPr/>
          <p:nvPr/>
        </p:nvSpPr>
        <p:spPr>
          <a:xfrm>
            <a:off x="5566484" y="2357864"/>
            <a:ext cx="335320" cy="264785"/>
          </a:xfrm>
          <a:custGeom>
            <a:avLst/>
            <a:gdLst/>
            <a:ahLst/>
            <a:cxnLst/>
            <a:rect l="l" t="t" r="r" b="b"/>
            <a:pathLst>
              <a:path w="335320" h="264785">
                <a:moveTo>
                  <a:pt x="0" y="0"/>
                </a:moveTo>
                <a:lnTo>
                  <a:pt x="335321" y="0"/>
                </a:lnTo>
                <a:lnTo>
                  <a:pt x="335321" y="264785"/>
                </a:lnTo>
                <a:lnTo>
                  <a:pt x="0" y="26478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03542" t="-133076" r="-204991" b="-132742"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6344687" y="5035904"/>
            <a:ext cx="896933" cy="751181"/>
          </a:xfrm>
          <a:custGeom>
            <a:avLst/>
            <a:gdLst/>
            <a:ahLst/>
            <a:cxnLst/>
            <a:rect l="l" t="t" r="r" b="b"/>
            <a:pathLst>
              <a:path w="896933" h="751181">
                <a:moveTo>
                  <a:pt x="0" y="0"/>
                </a:moveTo>
                <a:lnTo>
                  <a:pt x="896933" y="0"/>
                </a:lnTo>
                <a:lnTo>
                  <a:pt x="896933" y="751181"/>
                </a:lnTo>
                <a:lnTo>
                  <a:pt x="0" y="75118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8006264" y="5009837"/>
            <a:ext cx="613055" cy="777248"/>
          </a:xfrm>
          <a:custGeom>
            <a:avLst/>
            <a:gdLst/>
            <a:ahLst/>
            <a:cxnLst/>
            <a:rect l="l" t="t" r="r" b="b"/>
            <a:pathLst>
              <a:path w="613055" h="777248">
                <a:moveTo>
                  <a:pt x="0" y="0"/>
                </a:moveTo>
                <a:lnTo>
                  <a:pt x="613054" y="0"/>
                </a:lnTo>
                <a:lnTo>
                  <a:pt x="613054" y="777248"/>
                </a:lnTo>
                <a:lnTo>
                  <a:pt x="0" y="77724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9392732" y="5009837"/>
            <a:ext cx="801534" cy="785504"/>
          </a:xfrm>
          <a:custGeom>
            <a:avLst/>
            <a:gdLst/>
            <a:ahLst/>
            <a:cxnLst/>
            <a:rect l="l" t="t" r="r" b="b"/>
            <a:pathLst>
              <a:path w="801534" h="785504">
                <a:moveTo>
                  <a:pt x="0" y="0"/>
                </a:moveTo>
                <a:lnTo>
                  <a:pt x="801535" y="0"/>
                </a:lnTo>
                <a:lnTo>
                  <a:pt x="801535" y="785504"/>
                </a:lnTo>
                <a:lnTo>
                  <a:pt x="0" y="7855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34" name="TextBox 34"/>
          <p:cNvSpPr txBox="1"/>
          <p:nvPr/>
        </p:nvSpPr>
        <p:spPr>
          <a:xfrm>
            <a:off x="257897" y="2296125"/>
            <a:ext cx="292179" cy="384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dirty="0">
                <a:solidFill>
                  <a:srgbClr val="FF0000"/>
                </a:solidFill>
                <a:latin typeface="Noto Sans Regular"/>
                <a:ea typeface="Noto Sans Regular"/>
                <a:cs typeface="Noto Sans Regular"/>
                <a:sym typeface="Noto Sans Regular"/>
              </a:rPr>
              <a:t>６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304264" y="4432842"/>
            <a:ext cx="341568" cy="3843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dirty="0">
                <a:solidFill>
                  <a:srgbClr val="FF0000"/>
                </a:solidFill>
                <a:latin typeface="Noto Sans Regular"/>
                <a:ea typeface="Noto Sans Regular"/>
                <a:cs typeface="Noto Sans Regular"/>
                <a:sym typeface="Noto Sans Regular"/>
              </a:rPr>
              <a:t>20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366693" y="5849291"/>
            <a:ext cx="7338036" cy="1710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63"/>
              </a:lnSpc>
              <a:spcBef>
                <a:spcPct val="0"/>
              </a:spcBef>
            </a:pPr>
            <a:r>
              <a:rPr lang="en-US" sz="1048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【施設概要】</a:t>
            </a:r>
          </a:p>
          <a:p>
            <a:pPr algn="l">
              <a:lnSpc>
                <a:spcPts val="1363"/>
              </a:lnSpc>
              <a:spcBef>
                <a:spcPct val="0"/>
              </a:spcBef>
            </a:pPr>
            <a:r>
              <a:rPr lang="en-US" sz="1048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　＜正式名称＞　道の駅若桜 桜ん坊</a:t>
            </a:r>
          </a:p>
          <a:p>
            <a:pPr algn="l">
              <a:lnSpc>
                <a:spcPts val="1363"/>
              </a:lnSpc>
              <a:spcBef>
                <a:spcPct val="0"/>
              </a:spcBef>
            </a:pPr>
            <a:r>
              <a:rPr lang="en-US" sz="1048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　＜住　   所＞   〒680-0701　鳥取県八頭郡若桜町大字若桜983番地2</a:t>
            </a:r>
          </a:p>
          <a:p>
            <a:pPr algn="l">
              <a:lnSpc>
                <a:spcPts val="1363"/>
              </a:lnSpc>
              <a:spcBef>
                <a:spcPct val="0"/>
              </a:spcBef>
            </a:pPr>
            <a:r>
              <a:rPr lang="en-US" sz="1048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　＜休 館 日 ＞　月曜日不定休（祝日の場合は営業）、年末年始</a:t>
            </a:r>
          </a:p>
          <a:p>
            <a:pPr algn="l">
              <a:lnSpc>
                <a:spcPts val="1363"/>
              </a:lnSpc>
              <a:spcBef>
                <a:spcPct val="0"/>
              </a:spcBef>
            </a:pPr>
            <a:r>
              <a:rPr lang="en-US" sz="1048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　＜営業時間＞　物産販売施設　　9時～18時（12月～2月：9時～17時）</a:t>
            </a:r>
          </a:p>
          <a:p>
            <a:pPr algn="l">
              <a:lnSpc>
                <a:spcPts val="1363"/>
              </a:lnSpc>
              <a:spcBef>
                <a:spcPct val="0"/>
              </a:spcBef>
            </a:pPr>
            <a:r>
              <a:rPr lang="en-US" sz="1048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　　　　　　　　レストラン29　11時～15時　※ラストオーダーは閉店30分前</a:t>
            </a:r>
          </a:p>
          <a:p>
            <a:pPr algn="l">
              <a:lnSpc>
                <a:spcPts val="1363"/>
              </a:lnSpc>
              <a:spcBef>
                <a:spcPct val="0"/>
              </a:spcBef>
            </a:pPr>
            <a:r>
              <a:rPr lang="en-US" sz="1048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　　　　　　　　ミルクスタンドWAKASA　9時～17時（12月～2月：9時～16時）※ラストオーダーは閉店30分前</a:t>
            </a:r>
          </a:p>
          <a:p>
            <a:pPr algn="l">
              <a:lnSpc>
                <a:spcPts val="1363"/>
              </a:lnSpc>
              <a:spcBef>
                <a:spcPct val="0"/>
              </a:spcBef>
            </a:pPr>
            <a:r>
              <a:rPr lang="en-US" sz="1048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　＜施 設 等 ＞　駐車場28台(大型：4台、普通車22台、障がい者用：2台)</a:t>
            </a:r>
          </a:p>
          <a:p>
            <a:pPr algn="l">
              <a:lnSpc>
                <a:spcPts val="1363"/>
              </a:lnSpc>
              <a:spcBef>
                <a:spcPct val="0"/>
              </a:spcBef>
            </a:pPr>
            <a:r>
              <a:rPr lang="en-US" sz="1048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　　　　　　　　特産品販売所、レストラン、情報案内コーナー、授乳室、トイレ</a:t>
            </a:r>
          </a:p>
          <a:p>
            <a:pPr algn="l">
              <a:lnSpc>
                <a:spcPts val="1363"/>
              </a:lnSpc>
              <a:spcBef>
                <a:spcPct val="0"/>
              </a:spcBef>
            </a:pPr>
            <a:endParaRPr lang="en-US" sz="1048">
              <a:solidFill>
                <a:srgbClr val="00000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4572197" y="1324920"/>
            <a:ext cx="292128" cy="389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dirty="0">
                <a:solidFill>
                  <a:srgbClr val="737373"/>
                </a:solidFill>
                <a:latin typeface="Noto Sans Regular"/>
                <a:ea typeface="Noto Sans Regular"/>
                <a:cs typeface="Noto Sans Regular"/>
                <a:sym typeface="Noto Sans Regular"/>
              </a:rPr>
              <a:t>２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072878" y="2327214"/>
            <a:ext cx="292179" cy="389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 Regular"/>
                <a:ea typeface="Noto Sans Regular"/>
                <a:cs typeface="Noto Sans Regular"/>
                <a:sym typeface="Noto Sans Regular"/>
              </a:rPr>
              <a:t>８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623739" y="2320252"/>
            <a:ext cx="292179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dirty="0">
                <a:solidFill>
                  <a:schemeClr val="bg1">
                    <a:lumMod val="50000"/>
                  </a:schemeClr>
                </a:solidFill>
                <a:latin typeface="Noto Sans Regular"/>
                <a:ea typeface="Noto Sans Regular"/>
                <a:cs typeface="Noto Sans Regular"/>
                <a:sym typeface="Noto Sans Regular"/>
              </a:rPr>
              <a:t>７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35750" y="1365832"/>
            <a:ext cx="292179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dirty="0">
                <a:solidFill>
                  <a:srgbClr val="0070C0"/>
                </a:solidFill>
                <a:latin typeface="Noto Sans Regular"/>
                <a:ea typeface="Noto Sans Regular"/>
                <a:cs typeface="Noto Sans Regular"/>
                <a:sym typeface="Noto Sans Regular"/>
              </a:rPr>
              <a:t>５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529549" y="1328559"/>
            <a:ext cx="292179" cy="389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dirty="0">
                <a:solidFill>
                  <a:srgbClr val="737373"/>
                </a:solidFill>
                <a:latin typeface="Noto Sans Regular"/>
                <a:ea typeface="Noto Sans Regular"/>
                <a:cs typeface="Noto Sans Regular"/>
                <a:sym typeface="Noto Sans Regular"/>
              </a:rPr>
              <a:t>４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102558" y="1328970"/>
            <a:ext cx="292179" cy="389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dirty="0">
                <a:solidFill>
                  <a:srgbClr val="737373"/>
                </a:solidFill>
                <a:latin typeface="Noto Sans Regular"/>
                <a:ea typeface="Noto Sans Regular"/>
                <a:cs typeface="Noto Sans Regular"/>
                <a:sym typeface="Noto Sans Regular"/>
              </a:rPr>
              <a:t>３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578859" y="2328097"/>
            <a:ext cx="292179" cy="389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dirty="0">
                <a:solidFill>
                  <a:srgbClr val="737373"/>
                </a:solidFill>
                <a:latin typeface="Noto Sans Regular"/>
                <a:ea typeface="Noto Sans Regular"/>
                <a:cs typeface="Noto Sans Regular"/>
                <a:sym typeface="Noto Sans Regular"/>
              </a:rPr>
              <a:t>９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89532" y="3400675"/>
            <a:ext cx="363837" cy="3843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 Regular"/>
                <a:ea typeface="Noto Sans Regular"/>
                <a:cs typeface="Noto Sans Regular"/>
                <a:sym typeface="Noto Sans Regular"/>
              </a:rPr>
              <a:t>16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604930" y="4427383"/>
            <a:ext cx="358825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dirty="0">
                <a:solidFill>
                  <a:srgbClr val="EC1C24"/>
                </a:solidFill>
                <a:latin typeface="Noto Sans Regular"/>
                <a:ea typeface="Noto Sans Regular"/>
                <a:cs typeface="Noto Sans Regular"/>
                <a:sym typeface="Noto Sans Regular"/>
              </a:rPr>
              <a:t>23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163851" y="5478206"/>
            <a:ext cx="366348" cy="3843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 Regular"/>
                <a:ea typeface="Noto Sans Regular"/>
                <a:cs typeface="Noto Sans Regular"/>
                <a:sym typeface="Noto Sans Regular"/>
              </a:rPr>
              <a:t>29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593093" y="3385773"/>
            <a:ext cx="389321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dirty="0">
                <a:solidFill>
                  <a:srgbClr val="737373"/>
                </a:solidFill>
                <a:latin typeface="Noto Sans Regular"/>
                <a:ea typeface="Noto Sans Regular"/>
                <a:cs typeface="Noto Sans Regular"/>
                <a:sym typeface="Noto Sans Regular"/>
              </a:rPr>
              <a:t>18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6136835" y="3392291"/>
            <a:ext cx="348463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dirty="0">
                <a:solidFill>
                  <a:srgbClr val="737373"/>
                </a:solidFill>
                <a:latin typeface="Noto Sans Regular"/>
                <a:ea typeface="Noto Sans Regular"/>
                <a:cs typeface="Noto Sans Regular"/>
                <a:sym typeface="Noto Sans Regular"/>
              </a:rPr>
              <a:t>17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3070146" y="3383705"/>
            <a:ext cx="445041" cy="3843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dirty="0">
                <a:solidFill>
                  <a:schemeClr val="bg1">
                    <a:lumMod val="50000"/>
                  </a:schemeClr>
                </a:solidFill>
                <a:latin typeface="Noto Sans Regular"/>
                <a:ea typeface="Noto Sans Regular"/>
                <a:cs typeface="Noto Sans Regular"/>
                <a:sym typeface="Noto Sans Regular"/>
              </a:rPr>
              <a:t>15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3145239" y="4443972"/>
            <a:ext cx="337098" cy="3843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dirty="0">
                <a:solidFill>
                  <a:srgbClr val="FF0000"/>
                </a:solidFill>
                <a:latin typeface="Noto Sans Regular"/>
                <a:ea typeface="Noto Sans Regular"/>
                <a:cs typeface="Noto Sans Regular"/>
                <a:sym typeface="Noto Sans Regular"/>
              </a:rPr>
              <a:t>22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7604655" y="4430797"/>
            <a:ext cx="360745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dirty="0">
                <a:solidFill>
                  <a:srgbClr val="737373"/>
                </a:solidFill>
                <a:latin typeface="Noto Sans Regular"/>
                <a:ea typeface="Noto Sans Regular"/>
                <a:cs typeface="Noto Sans Regular"/>
                <a:sym typeface="Noto Sans Regular"/>
              </a:rPr>
              <a:t>25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6095882" y="2307002"/>
            <a:ext cx="371173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dirty="0">
                <a:solidFill>
                  <a:srgbClr val="737373"/>
                </a:solidFill>
                <a:latin typeface="Noto Sans Regular"/>
                <a:ea typeface="Noto Sans Regular"/>
                <a:cs typeface="Noto Sans Regular"/>
                <a:sym typeface="Noto Sans Regular"/>
              </a:rPr>
              <a:t>10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7568570" y="2338321"/>
            <a:ext cx="379796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dirty="0">
                <a:solidFill>
                  <a:srgbClr val="737373"/>
                </a:solidFill>
                <a:latin typeface="Noto Sans Regular"/>
                <a:ea typeface="Noto Sans Regular"/>
                <a:cs typeface="Noto Sans Regular"/>
                <a:sym typeface="Noto Sans Regular"/>
              </a:rPr>
              <a:t>11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9046022" y="2339614"/>
            <a:ext cx="371824" cy="3843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dirty="0">
                <a:solidFill>
                  <a:srgbClr val="0070C0"/>
                </a:solidFill>
                <a:latin typeface="Noto Sans Regular"/>
                <a:ea typeface="Noto Sans Regular"/>
                <a:cs typeface="Noto Sans Regular"/>
                <a:sym typeface="Noto Sans Regular"/>
              </a:rPr>
              <a:t>12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255816" y="3374145"/>
            <a:ext cx="341568" cy="3843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dirty="0">
                <a:solidFill>
                  <a:srgbClr val="FF0000"/>
                </a:solidFill>
                <a:latin typeface="Noto Sans Regular"/>
                <a:ea typeface="Noto Sans Regular"/>
                <a:cs typeface="Noto Sans Regular"/>
                <a:sym typeface="Noto Sans Regular"/>
              </a:rPr>
              <a:t>13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647965" y="5503144"/>
            <a:ext cx="363089" cy="3843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dirty="0">
                <a:solidFill>
                  <a:schemeClr val="bg1">
                    <a:lumMod val="50000"/>
                  </a:schemeClr>
                </a:solidFill>
                <a:latin typeface="Noto Sans Regular"/>
                <a:ea typeface="Noto Sans Regular"/>
                <a:cs typeface="Noto Sans Regular"/>
                <a:sym typeface="Noto Sans Regular"/>
              </a:rPr>
              <a:t>28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9087197" y="3403287"/>
            <a:ext cx="353437" cy="3843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dirty="0">
                <a:solidFill>
                  <a:srgbClr val="0070C0"/>
                </a:solidFill>
                <a:latin typeface="Noto Sans Regular"/>
                <a:ea typeface="Noto Sans Regular"/>
                <a:cs typeface="Noto Sans Regular"/>
                <a:sym typeface="Noto Sans Regular"/>
              </a:rPr>
              <a:t>19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567041" y="3383704"/>
            <a:ext cx="514749" cy="3843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dirty="0">
                <a:solidFill>
                  <a:schemeClr val="bg1">
                    <a:lumMod val="50000"/>
                  </a:schemeClr>
                </a:solidFill>
                <a:latin typeface="Noto Sans Regular"/>
                <a:ea typeface="Noto Sans Regular"/>
                <a:cs typeface="Noto Sans Regular"/>
                <a:sym typeface="Noto Sans Regular"/>
              </a:rPr>
              <a:t>14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1677427" y="4419910"/>
            <a:ext cx="383508" cy="3843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dirty="0">
                <a:solidFill>
                  <a:srgbClr val="FF0000"/>
                </a:solidFill>
                <a:latin typeface="Noto Sans Regular"/>
                <a:ea typeface="Noto Sans Regular"/>
                <a:cs typeface="Noto Sans Regular"/>
                <a:sym typeface="Noto Sans Regular"/>
              </a:rPr>
              <a:t>21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261725" y="5496692"/>
            <a:ext cx="371512" cy="3843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dirty="0">
                <a:solidFill>
                  <a:srgbClr val="FF0000"/>
                </a:solidFill>
                <a:latin typeface="Noto Sans Regular"/>
                <a:ea typeface="Noto Sans Regular"/>
                <a:cs typeface="Noto Sans Regular"/>
                <a:sym typeface="Noto Sans Regular"/>
              </a:rPr>
              <a:t>27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9096809" y="4413461"/>
            <a:ext cx="377040" cy="3843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dirty="0">
                <a:solidFill>
                  <a:srgbClr val="0070C0"/>
                </a:solidFill>
                <a:latin typeface="Noto Sans Regular"/>
                <a:ea typeface="Noto Sans Regular"/>
                <a:cs typeface="Noto Sans Regular"/>
                <a:sym typeface="Noto Sans Regular"/>
              </a:rPr>
              <a:t>26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6144723" y="4413461"/>
            <a:ext cx="375661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dirty="0">
                <a:solidFill>
                  <a:srgbClr val="737373"/>
                </a:solidFill>
                <a:latin typeface="Noto Sans Regular"/>
                <a:ea typeface="Noto Sans Regular"/>
                <a:cs typeface="Noto Sans Regular"/>
                <a:sym typeface="Noto Sans Regular"/>
              </a:rPr>
              <a:t>24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3147220" y="1332557"/>
            <a:ext cx="166568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 Regular"/>
                <a:ea typeface="Noto Sans Regular"/>
                <a:cs typeface="Noto Sans Regular"/>
                <a:sym typeface="Noto Sans Regular"/>
              </a:rPr>
              <a:t>1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1930021" y="2026120"/>
            <a:ext cx="904490" cy="240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60"/>
              </a:lnSpc>
            </a:pPr>
            <a:r>
              <a:rPr lang="en-US" sz="1400" dirty="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・</a:t>
            </a:r>
            <a:r>
              <a:rPr lang="en-US" sz="1400" dirty="0" err="1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定休日</a:t>
            </a:r>
            <a:endParaRPr lang="en-US" sz="1400" dirty="0">
              <a:solidFill>
                <a:srgbClr val="00000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</p:txBody>
      </p:sp>
      <p:sp>
        <p:nvSpPr>
          <p:cNvPr id="65" name="TextBox 65"/>
          <p:cNvSpPr txBox="1"/>
          <p:nvPr/>
        </p:nvSpPr>
        <p:spPr>
          <a:xfrm>
            <a:off x="1874957" y="5173984"/>
            <a:ext cx="904490" cy="240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60"/>
              </a:lnSpc>
            </a:pPr>
            <a:r>
              <a:rPr lang="en-US" sz="1400" dirty="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・</a:t>
            </a:r>
            <a:r>
              <a:rPr lang="en-US" sz="1400" dirty="0" err="1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定休日</a:t>
            </a:r>
            <a:endParaRPr lang="en-US" sz="1400" dirty="0">
              <a:solidFill>
                <a:srgbClr val="00000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</p:txBody>
      </p:sp>
      <p:sp>
        <p:nvSpPr>
          <p:cNvPr id="66" name="TextBox 66"/>
          <p:cNvSpPr txBox="1"/>
          <p:nvPr/>
        </p:nvSpPr>
        <p:spPr>
          <a:xfrm>
            <a:off x="4592773" y="5470785"/>
            <a:ext cx="391497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dirty="0">
                <a:solidFill>
                  <a:srgbClr val="737373"/>
                </a:solidFill>
                <a:latin typeface="Noto Sans Regular"/>
                <a:ea typeface="Noto Sans Regular"/>
                <a:cs typeface="Noto Sans Regular"/>
                <a:sym typeface="Noto Sans Regular"/>
              </a:rPr>
              <a:t>30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3156154" y="2887622"/>
            <a:ext cx="1333551" cy="462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0"/>
              </a:lnSpc>
            </a:pPr>
            <a:r>
              <a:rPr lang="en-US" sz="1300" dirty="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・</a:t>
            </a:r>
            <a:r>
              <a:rPr lang="en-US" sz="1300" dirty="0" err="1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鳥取賀露港直送</a:t>
            </a:r>
            <a:endParaRPr lang="en-US" sz="1300" dirty="0">
              <a:solidFill>
                <a:srgbClr val="00000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  <a:p>
            <a:pPr algn="ctr">
              <a:lnSpc>
                <a:spcPts val="1820"/>
              </a:lnSpc>
            </a:pPr>
            <a:r>
              <a:rPr lang="en-US" sz="1300" dirty="0" err="1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鮮魚市</a:t>
            </a:r>
            <a:endParaRPr lang="en-US" sz="1300" dirty="0">
              <a:solidFill>
                <a:srgbClr val="00000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</p:txBody>
      </p:sp>
      <p:sp>
        <p:nvSpPr>
          <p:cNvPr id="68" name="TextBox 68"/>
          <p:cNvSpPr txBox="1"/>
          <p:nvPr/>
        </p:nvSpPr>
        <p:spPr>
          <a:xfrm>
            <a:off x="3130680" y="976105"/>
            <a:ext cx="1333551" cy="462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0"/>
              </a:lnSpc>
            </a:pPr>
            <a:r>
              <a:rPr lang="en-US" sz="1300" dirty="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・</a:t>
            </a:r>
            <a:r>
              <a:rPr lang="en-US" sz="1300" dirty="0" err="1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鳥取賀露港直送</a:t>
            </a:r>
            <a:endParaRPr lang="en-US" sz="1300" dirty="0">
              <a:solidFill>
                <a:srgbClr val="00000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  <a:p>
            <a:pPr algn="ctr">
              <a:lnSpc>
                <a:spcPts val="1820"/>
              </a:lnSpc>
            </a:pPr>
            <a:r>
              <a:rPr lang="en-US" sz="1300" dirty="0" err="1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鮮魚市</a:t>
            </a:r>
            <a:endParaRPr lang="en-US" sz="1300" dirty="0">
              <a:solidFill>
                <a:srgbClr val="00000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</p:txBody>
      </p:sp>
      <p:sp>
        <p:nvSpPr>
          <p:cNvPr id="72" name="TextBox 72"/>
          <p:cNvSpPr txBox="1"/>
          <p:nvPr/>
        </p:nvSpPr>
        <p:spPr>
          <a:xfrm>
            <a:off x="3146591" y="1951528"/>
            <a:ext cx="1333551" cy="462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0"/>
              </a:lnSpc>
            </a:pPr>
            <a:r>
              <a:rPr lang="en-US" sz="1300" dirty="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・</a:t>
            </a:r>
            <a:r>
              <a:rPr lang="en-US" sz="1300" dirty="0" err="1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鳥取賀露港直送</a:t>
            </a:r>
            <a:endParaRPr lang="en-US" sz="1300" dirty="0">
              <a:solidFill>
                <a:srgbClr val="00000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  <a:p>
            <a:pPr algn="ctr">
              <a:lnSpc>
                <a:spcPts val="1820"/>
              </a:lnSpc>
            </a:pPr>
            <a:r>
              <a:rPr lang="en-US" sz="1300" dirty="0" err="1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鮮魚市</a:t>
            </a:r>
            <a:endParaRPr lang="en-US" sz="1300" dirty="0">
              <a:solidFill>
                <a:srgbClr val="00000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</p:txBody>
      </p:sp>
      <p:sp>
        <p:nvSpPr>
          <p:cNvPr id="73" name="TextBox 73"/>
          <p:cNvSpPr txBox="1"/>
          <p:nvPr/>
        </p:nvSpPr>
        <p:spPr>
          <a:xfrm>
            <a:off x="4813988" y="4117759"/>
            <a:ext cx="1383506" cy="581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540"/>
              </a:lnSpc>
            </a:pPr>
            <a:r>
              <a:rPr lang="en-US" sz="1100" dirty="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・</a:t>
            </a:r>
            <a:r>
              <a:rPr lang="en-US" sz="1100" dirty="0" err="1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道の駅若桜</a:t>
            </a:r>
            <a:endParaRPr lang="en-US" sz="1100" dirty="0">
              <a:solidFill>
                <a:srgbClr val="00000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  <a:p>
            <a:pPr algn="just">
              <a:lnSpc>
                <a:spcPts val="1540"/>
              </a:lnSpc>
            </a:pPr>
            <a:r>
              <a:rPr lang="en-US" sz="1100" dirty="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　</a:t>
            </a:r>
            <a:r>
              <a:rPr lang="en-US" sz="1100" dirty="0" err="1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ポイントカード</a:t>
            </a:r>
            <a:endParaRPr lang="en-US" sz="1100" dirty="0">
              <a:solidFill>
                <a:srgbClr val="00000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  <a:p>
            <a:pPr algn="just">
              <a:lnSpc>
                <a:spcPts val="1540"/>
              </a:lnSpc>
            </a:pPr>
            <a:r>
              <a:rPr lang="en-US" sz="1100" dirty="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　２倍デ</a:t>
            </a:r>
          </a:p>
        </p:txBody>
      </p:sp>
      <p:sp>
        <p:nvSpPr>
          <p:cNvPr id="74" name="Freeform 74"/>
          <p:cNvSpPr/>
          <p:nvPr/>
        </p:nvSpPr>
        <p:spPr>
          <a:xfrm>
            <a:off x="5566587" y="4516435"/>
            <a:ext cx="335320" cy="264785"/>
          </a:xfrm>
          <a:custGeom>
            <a:avLst/>
            <a:gdLst/>
            <a:ahLst/>
            <a:cxnLst/>
            <a:rect l="l" t="t" r="r" b="b"/>
            <a:pathLst>
              <a:path w="335320" h="264785">
                <a:moveTo>
                  <a:pt x="0" y="0"/>
                </a:moveTo>
                <a:lnTo>
                  <a:pt x="335321" y="0"/>
                </a:lnTo>
                <a:lnTo>
                  <a:pt x="335321" y="264785"/>
                </a:lnTo>
                <a:lnTo>
                  <a:pt x="0" y="26478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03542" t="-133076" r="-204991" b="-132742"/>
            </a:stretch>
          </a:blipFill>
        </p:spPr>
      </p:sp>
      <p:sp>
        <p:nvSpPr>
          <p:cNvPr id="77" name="TextBox 77"/>
          <p:cNvSpPr txBox="1"/>
          <p:nvPr/>
        </p:nvSpPr>
        <p:spPr>
          <a:xfrm>
            <a:off x="1818446" y="3800467"/>
            <a:ext cx="1333551" cy="217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680"/>
              </a:lnSpc>
            </a:pPr>
            <a:r>
              <a:rPr lang="en-US" sz="1200" dirty="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・</a:t>
            </a:r>
            <a:r>
              <a:rPr lang="en-US" sz="1200" dirty="0" err="1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お彼岸花市</a:t>
            </a:r>
            <a:endParaRPr lang="en-US" sz="1200" dirty="0">
              <a:solidFill>
                <a:srgbClr val="00000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</p:txBody>
      </p:sp>
      <p:sp>
        <p:nvSpPr>
          <p:cNvPr id="78" name="TextBox 78"/>
          <p:cNvSpPr txBox="1"/>
          <p:nvPr/>
        </p:nvSpPr>
        <p:spPr>
          <a:xfrm>
            <a:off x="9210810" y="2853154"/>
            <a:ext cx="1333551" cy="205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680"/>
              </a:lnSpc>
            </a:pPr>
            <a:r>
              <a:rPr lang="ja-JP" altLang="en-US" sz="1200" dirty="0" smtClean="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・</a:t>
            </a:r>
            <a:r>
              <a:rPr lang="en-US" sz="1200" dirty="0" err="1" smtClean="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お彼岸花市</a:t>
            </a:r>
            <a:endParaRPr lang="en-US" sz="1200" dirty="0">
              <a:solidFill>
                <a:srgbClr val="00000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</p:txBody>
      </p:sp>
      <p:sp>
        <p:nvSpPr>
          <p:cNvPr id="79" name="TextBox 79"/>
          <p:cNvSpPr txBox="1"/>
          <p:nvPr/>
        </p:nvSpPr>
        <p:spPr>
          <a:xfrm>
            <a:off x="384877" y="3784696"/>
            <a:ext cx="1333551" cy="217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680"/>
              </a:lnSpc>
            </a:pPr>
            <a:r>
              <a:rPr lang="en-US" sz="1200" dirty="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・</a:t>
            </a:r>
            <a:r>
              <a:rPr lang="en-US" sz="1200" dirty="0" err="1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お彼岸花市</a:t>
            </a:r>
            <a:endParaRPr lang="en-US" sz="1200" dirty="0">
              <a:solidFill>
                <a:srgbClr val="00000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</p:txBody>
      </p:sp>
      <p:sp>
        <p:nvSpPr>
          <p:cNvPr id="80" name="TextBox 28"/>
          <p:cNvSpPr txBox="1"/>
          <p:nvPr/>
        </p:nvSpPr>
        <p:spPr>
          <a:xfrm>
            <a:off x="4720791" y="2804106"/>
            <a:ext cx="1383506" cy="581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540"/>
              </a:lnSpc>
            </a:pPr>
            <a:r>
              <a:rPr lang="en-US" sz="1100" dirty="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・</a:t>
            </a:r>
            <a:r>
              <a:rPr lang="en-US" sz="1100" dirty="0" err="1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道の駅若桜</a:t>
            </a:r>
            <a:endParaRPr lang="en-US" sz="1100" dirty="0">
              <a:solidFill>
                <a:srgbClr val="00000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  <a:p>
            <a:pPr algn="just">
              <a:lnSpc>
                <a:spcPts val="1540"/>
              </a:lnSpc>
            </a:pPr>
            <a:r>
              <a:rPr lang="en-US" sz="1100" dirty="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　</a:t>
            </a:r>
            <a:r>
              <a:rPr lang="en-US" sz="1100" dirty="0" err="1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ポイントカード</a:t>
            </a:r>
            <a:endParaRPr lang="en-US" sz="1100" dirty="0">
              <a:solidFill>
                <a:srgbClr val="00000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  <a:p>
            <a:pPr algn="just">
              <a:lnSpc>
                <a:spcPts val="1540"/>
              </a:lnSpc>
            </a:pPr>
            <a:r>
              <a:rPr lang="en-US" sz="1100" dirty="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　２倍デ</a:t>
            </a:r>
          </a:p>
        </p:txBody>
      </p:sp>
      <p:sp>
        <p:nvSpPr>
          <p:cNvPr id="82" name="TextBox 28"/>
          <p:cNvSpPr txBox="1"/>
          <p:nvPr/>
        </p:nvSpPr>
        <p:spPr>
          <a:xfrm>
            <a:off x="4743504" y="887108"/>
            <a:ext cx="1383506" cy="581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540"/>
              </a:lnSpc>
            </a:pPr>
            <a:r>
              <a:rPr lang="en-US" sz="1100" dirty="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・</a:t>
            </a:r>
            <a:r>
              <a:rPr lang="en-US" sz="1100" dirty="0" err="1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道の駅若桜</a:t>
            </a:r>
            <a:endParaRPr lang="en-US" sz="1100" dirty="0">
              <a:solidFill>
                <a:srgbClr val="00000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  <a:p>
            <a:pPr algn="just">
              <a:lnSpc>
                <a:spcPts val="1540"/>
              </a:lnSpc>
            </a:pPr>
            <a:r>
              <a:rPr lang="en-US" sz="1100" dirty="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　</a:t>
            </a:r>
            <a:r>
              <a:rPr lang="en-US" sz="1100" dirty="0" err="1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ポイントカード</a:t>
            </a:r>
            <a:endParaRPr lang="en-US" sz="1100" dirty="0">
              <a:solidFill>
                <a:srgbClr val="00000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  <a:p>
            <a:pPr algn="just">
              <a:lnSpc>
                <a:spcPts val="1540"/>
              </a:lnSpc>
            </a:pPr>
            <a:r>
              <a:rPr lang="en-US" sz="1100" dirty="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　２倍デ</a:t>
            </a:r>
          </a:p>
        </p:txBody>
      </p:sp>
      <p:sp>
        <p:nvSpPr>
          <p:cNvPr id="83" name="Freeform 29"/>
          <p:cNvSpPr/>
          <p:nvPr/>
        </p:nvSpPr>
        <p:spPr>
          <a:xfrm>
            <a:off x="5570166" y="1364098"/>
            <a:ext cx="335320" cy="264785"/>
          </a:xfrm>
          <a:custGeom>
            <a:avLst/>
            <a:gdLst/>
            <a:ahLst/>
            <a:cxnLst/>
            <a:rect l="l" t="t" r="r" b="b"/>
            <a:pathLst>
              <a:path w="335320" h="264785">
                <a:moveTo>
                  <a:pt x="0" y="0"/>
                </a:moveTo>
                <a:lnTo>
                  <a:pt x="335321" y="0"/>
                </a:lnTo>
                <a:lnTo>
                  <a:pt x="335321" y="264785"/>
                </a:lnTo>
                <a:lnTo>
                  <a:pt x="0" y="26478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03542" t="-133076" r="-204991" b="-132742"/>
            </a:stretch>
          </a:blipFill>
        </p:spPr>
      </p:sp>
      <p:sp>
        <p:nvSpPr>
          <p:cNvPr id="85" name="Freeform 29"/>
          <p:cNvSpPr/>
          <p:nvPr/>
        </p:nvSpPr>
        <p:spPr>
          <a:xfrm>
            <a:off x="5561738" y="3369762"/>
            <a:ext cx="335320" cy="264785"/>
          </a:xfrm>
          <a:custGeom>
            <a:avLst/>
            <a:gdLst/>
            <a:ahLst/>
            <a:cxnLst/>
            <a:rect l="l" t="t" r="r" b="b"/>
            <a:pathLst>
              <a:path w="335320" h="264785">
                <a:moveTo>
                  <a:pt x="0" y="0"/>
                </a:moveTo>
                <a:lnTo>
                  <a:pt x="335321" y="0"/>
                </a:lnTo>
                <a:lnTo>
                  <a:pt x="335321" y="264785"/>
                </a:lnTo>
                <a:lnTo>
                  <a:pt x="0" y="26478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03542" t="-133076" r="-204991" b="-132742"/>
            </a:stretch>
          </a:blipFill>
        </p:spPr>
      </p:sp>
      <p:cxnSp>
        <p:nvCxnSpPr>
          <p:cNvPr id="76" name="直線コネクタ 75"/>
          <p:cNvCxnSpPr/>
          <p:nvPr/>
        </p:nvCxnSpPr>
        <p:spPr>
          <a:xfrm>
            <a:off x="227751" y="756000"/>
            <a:ext cx="1024009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直線コネクタ 86"/>
          <p:cNvCxnSpPr/>
          <p:nvPr/>
        </p:nvCxnSpPr>
        <p:spPr>
          <a:xfrm flipH="1">
            <a:off x="10467849" y="774440"/>
            <a:ext cx="13245" cy="50928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直線コネクタ 88"/>
          <p:cNvCxnSpPr/>
          <p:nvPr/>
        </p:nvCxnSpPr>
        <p:spPr>
          <a:xfrm>
            <a:off x="227751" y="774440"/>
            <a:ext cx="0" cy="50831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直線コネクタ 90"/>
          <p:cNvCxnSpPr/>
          <p:nvPr/>
        </p:nvCxnSpPr>
        <p:spPr>
          <a:xfrm flipV="1">
            <a:off x="241215" y="5838841"/>
            <a:ext cx="10253343" cy="180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直線コネクタ 93"/>
          <p:cNvCxnSpPr/>
          <p:nvPr/>
        </p:nvCxnSpPr>
        <p:spPr>
          <a:xfrm>
            <a:off x="1623745" y="751169"/>
            <a:ext cx="0" cy="511895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直線コネクタ 95"/>
          <p:cNvCxnSpPr/>
          <p:nvPr/>
        </p:nvCxnSpPr>
        <p:spPr>
          <a:xfrm>
            <a:off x="3083610" y="766902"/>
            <a:ext cx="4117" cy="50823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直線コネクタ 100"/>
          <p:cNvCxnSpPr/>
          <p:nvPr/>
        </p:nvCxnSpPr>
        <p:spPr>
          <a:xfrm>
            <a:off x="4542693" y="774440"/>
            <a:ext cx="19783" cy="507424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直線コネクタ 102"/>
          <p:cNvCxnSpPr/>
          <p:nvPr/>
        </p:nvCxnSpPr>
        <p:spPr>
          <a:xfrm>
            <a:off x="6075589" y="765749"/>
            <a:ext cx="38358" cy="506905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直線コネクタ 106"/>
          <p:cNvCxnSpPr/>
          <p:nvPr/>
        </p:nvCxnSpPr>
        <p:spPr>
          <a:xfrm>
            <a:off x="7529549" y="766902"/>
            <a:ext cx="34243" cy="508178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直線コネクタ 108"/>
          <p:cNvCxnSpPr/>
          <p:nvPr/>
        </p:nvCxnSpPr>
        <p:spPr>
          <a:xfrm>
            <a:off x="9025756" y="772430"/>
            <a:ext cx="25611" cy="509490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1" name="直線コネクタ 110"/>
          <p:cNvCxnSpPr/>
          <p:nvPr/>
        </p:nvCxnSpPr>
        <p:spPr>
          <a:xfrm>
            <a:off x="227751" y="1689790"/>
            <a:ext cx="10252234" cy="116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直線コネクタ 115"/>
          <p:cNvCxnSpPr/>
          <p:nvPr/>
        </p:nvCxnSpPr>
        <p:spPr>
          <a:xfrm>
            <a:off x="219612" y="2653906"/>
            <a:ext cx="10261482" cy="452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直線コネクタ 117"/>
          <p:cNvCxnSpPr/>
          <p:nvPr/>
        </p:nvCxnSpPr>
        <p:spPr>
          <a:xfrm>
            <a:off x="220888" y="3727656"/>
            <a:ext cx="10246961" cy="3469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直線コネクタ 119"/>
          <p:cNvCxnSpPr/>
          <p:nvPr/>
        </p:nvCxnSpPr>
        <p:spPr>
          <a:xfrm>
            <a:off x="219612" y="4783391"/>
            <a:ext cx="10248237" cy="131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5" name="TextBox 71"/>
          <p:cNvSpPr txBox="1"/>
          <p:nvPr/>
        </p:nvSpPr>
        <p:spPr>
          <a:xfrm>
            <a:off x="3107809" y="5084931"/>
            <a:ext cx="1333551" cy="462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0"/>
              </a:lnSpc>
            </a:pPr>
            <a:r>
              <a:rPr lang="en-US" sz="1300" dirty="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・</a:t>
            </a:r>
            <a:r>
              <a:rPr lang="en-US" sz="1300" dirty="0" err="1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鳥取賀露港直送</a:t>
            </a:r>
            <a:endParaRPr lang="en-US" sz="1300" dirty="0">
              <a:solidFill>
                <a:srgbClr val="00000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  <a:p>
            <a:pPr algn="ctr">
              <a:lnSpc>
                <a:spcPts val="1820"/>
              </a:lnSpc>
            </a:pPr>
            <a:r>
              <a:rPr lang="en-US" sz="1300" dirty="0" err="1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鮮魚市</a:t>
            </a:r>
            <a:endParaRPr lang="en-US" sz="1300" dirty="0">
              <a:solidFill>
                <a:srgbClr val="00000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</p:txBody>
      </p:sp>
      <p:sp>
        <p:nvSpPr>
          <p:cNvPr id="97" name="TextBox 70"/>
          <p:cNvSpPr txBox="1"/>
          <p:nvPr/>
        </p:nvSpPr>
        <p:spPr>
          <a:xfrm>
            <a:off x="9324004" y="1120284"/>
            <a:ext cx="1333551" cy="205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680"/>
              </a:lnSpc>
            </a:pPr>
            <a:r>
              <a:rPr lang="en-US" altLang="ja-JP" sz="1200" dirty="0" smtClean="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N</a:t>
            </a:r>
            <a:r>
              <a:rPr lang="ja-JP" altLang="en-US" sz="1200" dirty="0" smtClean="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・キッチン</a:t>
            </a:r>
            <a:endParaRPr lang="en-US" sz="1200" dirty="0">
              <a:solidFill>
                <a:srgbClr val="00000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</p:txBody>
      </p:sp>
      <p:sp>
        <p:nvSpPr>
          <p:cNvPr id="98" name="TextBox 70"/>
          <p:cNvSpPr txBox="1"/>
          <p:nvPr/>
        </p:nvSpPr>
        <p:spPr>
          <a:xfrm>
            <a:off x="517320" y="2071960"/>
            <a:ext cx="1333551" cy="205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680"/>
              </a:lnSpc>
            </a:pPr>
            <a:r>
              <a:rPr lang="en-US" altLang="ja-JP" sz="1200" dirty="0" smtClean="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N</a:t>
            </a:r>
            <a:r>
              <a:rPr lang="ja-JP" altLang="en-US" sz="1200" dirty="0" smtClean="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・キッチン</a:t>
            </a:r>
            <a:endParaRPr lang="en-US" sz="1200" dirty="0">
              <a:solidFill>
                <a:srgbClr val="00000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</p:txBody>
      </p:sp>
      <p:sp>
        <p:nvSpPr>
          <p:cNvPr id="99" name="TextBox 70"/>
          <p:cNvSpPr txBox="1"/>
          <p:nvPr/>
        </p:nvSpPr>
        <p:spPr>
          <a:xfrm>
            <a:off x="9336903" y="2064381"/>
            <a:ext cx="1333551" cy="205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680"/>
              </a:lnSpc>
            </a:pPr>
            <a:r>
              <a:rPr lang="en-US" altLang="ja-JP" sz="1200" dirty="0" smtClean="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N</a:t>
            </a:r>
            <a:r>
              <a:rPr lang="ja-JP" altLang="en-US" sz="1200" dirty="0" smtClean="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・キッチン</a:t>
            </a:r>
            <a:endParaRPr lang="en-US" sz="1200" dirty="0">
              <a:solidFill>
                <a:srgbClr val="00000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</p:txBody>
      </p:sp>
      <p:sp>
        <p:nvSpPr>
          <p:cNvPr id="100" name="TextBox 70"/>
          <p:cNvSpPr txBox="1"/>
          <p:nvPr/>
        </p:nvSpPr>
        <p:spPr>
          <a:xfrm>
            <a:off x="9330404" y="3195791"/>
            <a:ext cx="1333551" cy="205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680"/>
              </a:lnSpc>
            </a:pPr>
            <a:r>
              <a:rPr lang="en-US" altLang="ja-JP" sz="1200" dirty="0" smtClean="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N</a:t>
            </a:r>
            <a:r>
              <a:rPr lang="ja-JP" altLang="en-US" sz="1200" dirty="0" smtClean="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・キッチン</a:t>
            </a:r>
            <a:endParaRPr lang="en-US" sz="1200" dirty="0">
              <a:solidFill>
                <a:srgbClr val="00000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</p:txBody>
      </p:sp>
      <p:sp>
        <p:nvSpPr>
          <p:cNvPr id="102" name="TextBox 70"/>
          <p:cNvSpPr txBox="1"/>
          <p:nvPr/>
        </p:nvSpPr>
        <p:spPr>
          <a:xfrm>
            <a:off x="9329240" y="4120736"/>
            <a:ext cx="1333551" cy="205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680"/>
              </a:lnSpc>
            </a:pPr>
            <a:r>
              <a:rPr lang="en-US" altLang="ja-JP" sz="1200" dirty="0" smtClean="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N</a:t>
            </a:r>
            <a:r>
              <a:rPr lang="ja-JP" altLang="en-US" sz="1200" dirty="0" smtClean="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・キッチン</a:t>
            </a:r>
            <a:endParaRPr lang="en-US" sz="1200" dirty="0">
              <a:solidFill>
                <a:srgbClr val="00000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</p:txBody>
      </p:sp>
      <p:sp>
        <p:nvSpPr>
          <p:cNvPr id="104" name="TextBox 70"/>
          <p:cNvSpPr txBox="1"/>
          <p:nvPr/>
        </p:nvSpPr>
        <p:spPr>
          <a:xfrm>
            <a:off x="485797" y="3076300"/>
            <a:ext cx="1333551" cy="205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680"/>
              </a:lnSpc>
            </a:pPr>
            <a:r>
              <a:rPr lang="en-US" altLang="ja-JP" sz="1200" dirty="0" smtClean="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N</a:t>
            </a:r>
            <a:r>
              <a:rPr lang="ja-JP" altLang="en-US" sz="1200" dirty="0" smtClean="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・キッチン</a:t>
            </a:r>
            <a:endParaRPr lang="en-US" sz="1200" dirty="0">
              <a:solidFill>
                <a:srgbClr val="00000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</p:txBody>
      </p:sp>
      <p:sp>
        <p:nvSpPr>
          <p:cNvPr id="105" name="TextBox 70"/>
          <p:cNvSpPr txBox="1"/>
          <p:nvPr/>
        </p:nvSpPr>
        <p:spPr>
          <a:xfrm>
            <a:off x="517319" y="4142801"/>
            <a:ext cx="1333551" cy="205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680"/>
              </a:lnSpc>
            </a:pPr>
            <a:r>
              <a:rPr lang="en-US" altLang="ja-JP" sz="1200" dirty="0" smtClean="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N</a:t>
            </a:r>
            <a:r>
              <a:rPr lang="ja-JP" altLang="en-US" sz="1200" dirty="0" smtClean="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・キッチン</a:t>
            </a:r>
            <a:endParaRPr lang="en-US" sz="1200" dirty="0">
              <a:solidFill>
                <a:srgbClr val="00000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</p:txBody>
      </p:sp>
      <p:sp>
        <p:nvSpPr>
          <p:cNvPr id="106" name="TextBox 70"/>
          <p:cNvSpPr txBox="1"/>
          <p:nvPr/>
        </p:nvSpPr>
        <p:spPr>
          <a:xfrm>
            <a:off x="523334" y="5191370"/>
            <a:ext cx="1333551" cy="205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680"/>
              </a:lnSpc>
            </a:pPr>
            <a:r>
              <a:rPr lang="en-US" altLang="ja-JP" sz="1200" dirty="0" smtClean="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N</a:t>
            </a:r>
            <a:r>
              <a:rPr lang="ja-JP" altLang="en-US" sz="1200" dirty="0" smtClean="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・キッチン</a:t>
            </a:r>
            <a:endParaRPr lang="en-US" sz="1200" dirty="0">
              <a:solidFill>
                <a:srgbClr val="00000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</p:txBody>
      </p:sp>
      <p:sp>
        <p:nvSpPr>
          <p:cNvPr id="108" name="TextBox 77"/>
          <p:cNvSpPr txBox="1"/>
          <p:nvPr/>
        </p:nvSpPr>
        <p:spPr>
          <a:xfrm>
            <a:off x="3303092" y="3802660"/>
            <a:ext cx="1333551" cy="217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680"/>
              </a:lnSpc>
            </a:pPr>
            <a:r>
              <a:rPr lang="en-US" sz="1200" dirty="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・</a:t>
            </a:r>
            <a:r>
              <a:rPr lang="en-US" sz="1200" dirty="0" err="1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お彼岸花市</a:t>
            </a:r>
            <a:endParaRPr lang="en-US" sz="1200" dirty="0">
              <a:solidFill>
                <a:srgbClr val="00000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</p:txBody>
      </p:sp>
      <p:sp>
        <p:nvSpPr>
          <p:cNvPr id="112" name="TextBox 77"/>
          <p:cNvSpPr txBox="1"/>
          <p:nvPr/>
        </p:nvSpPr>
        <p:spPr>
          <a:xfrm>
            <a:off x="4784342" y="3837855"/>
            <a:ext cx="2106246" cy="2180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680"/>
              </a:lnSpc>
            </a:pPr>
            <a:r>
              <a:rPr lang="ja-JP" altLang="en-US" sz="1200" dirty="0" smtClean="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・おはぎ販売</a:t>
            </a:r>
            <a:endParaRPr lang="en-US" altLang="ja-JP" sz="1200" dirty="0" smtClean="0">
              <a:solidFill>
                <a:srgbClr val="00000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</p:txBody>
      </p:sp>
      <p:sp>
        <p:nvSpPr>
          <p:cNvPr id="110" name="TextBox 73"/>
          <p:cNvSpPr txBox="1"/>
          <p:nvPr/>
        </p:nvSpPr>
        <p:spPr>
          <a:xfrm>
            <a:off x="4709478" y="4916853"/>
            <a:ext cx="1383506" cy="581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540"/>
              </a:lnSpc>
            </a:pPr>
            <a:r>
              <a:rPr lang="en-US" sz="1100" dirty="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・</a:t>
            </a:r>
            <a:r>
              <a:rPr lang="en-US" sz="1100" dirty="0" err="1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道の駅若桜</a:t>
            </a:r>
            <a:endParaRPr lang="en-US" sz="1100" dirty="0">
              <a:solidFill>
                <a:srgbClr val="00000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  <a:p>
            <a:pPr algn="just">
              <a:lnSpc>
                <a:spcPts val="1540"/>
              </a:lnSpc>
            </a:pPr>
            <a:r>
              <a:rPr lang="en-US" sz="1100" dirty="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　</a:t>
            </a:r>
            <a:r>
              <a:rPr lang="en-US" sz="1100" dirty="0" err="1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ポイントカード</a:t>
            </a:r>
            <a:endParaRPr lang="en-US" sz="1100" dirty="0">
              <a:solidFill>
                <a:srgbClr val="000000"/>
              </a:solidFill>
              <a:latin typeface="M Plus Rounded Black"/>
              <a:ea typeface="M Plus Rounded Black"/>
              <a:cs typeface="M Plus Rounded Black"/>
              <a:sym typeface="M Plus Rounded Black"/>
            </a:endParaRPr>
          </a:p>
          <a:p>
            <a:pPr algn="just">
              <a:lnSpc>
                <a:spcPts val="1540"/>
              </a:lnSpc>
            </a:pPr>
            <a:r>
              <a:rPr lang="en-US" sz="1100" dirty="0">
                <a:solidFill>
                  <a:srgbClr val="000000"/>
                </a:solidFill>
                <a:latin typeface="M Plus Rounded Black"/>
                <a:ea typeface="M Plus Rounded Black"/>
                <a:cs typeface="M Plus Rounded Black"/>
                <a:sym typeface="M Plus Rounded Black"/>
              </a:rPr>
              <a:t>　２倍デ</a:t>
            </a:r>
          </a:p>
        </p:txBody>
      </p:sp>
      <p:sp>
        <p:nvSpPr>
          <p:cNvPr id="113" name="Freeform 74"/>
          <p:cNvSpPr/>
          <p:nvPr/>
        </p:nvSpPr>
        <p:spPr>
          <a:xfrm>
            <a:off x="5541521" y="5460954"/>
            <a:ext cx="335320" cy="264785"/>
          </a:xfrm>
          <a:custGeom>
            <a:avLst/>
            <a:gdLst/>
            <a:ahLst/>
            <a:cxnLst/>
            <a:rect l="l" t="t" r="r" b="b"/>
            <a:pathLst>
              <a:path w="335320" h="264785">
                <a:moveTo>
                  <a:pt x="0" y="0"/>
                </a:moveTo>
                <a:lnTo>
                  <a:pt x="335321" y="0"/>
                </a:lnTo>
                <a:lnTo>
                  <a:pt x="335321" y="264785"/>
                </a:lnTo>
                <a:lnTo>
                  <a:pt x="0" y="26478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03542" t="-133076" r="-204991" b="-132742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3602</TotalTime>
  <Words>329</Words>
  <Application>Microsoft Office PowerPoint</Application>
  <PresentationFormat>ユーザー設定</PresentationFormat>
  <Paragraphs>131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1" baseType="lpstr">
      <vt:lpstr>Arial</vt:lpstr>
      <vt:lpstr>游ゴシック</vt:lpstr>
      <vt:lpstr>Noto Sans Regular</vt:lpstr>
      <vt:lpstr>けいふぉんと</vt:lpstr>
      <vt:lpstr>モトヤゴシックみやび</vt:lpstr>
      <vt:lpstr>Calibri</vt:lpstr>
      <vt:lpstr>M Plus Rounded Black</vt:lpstr>
      <vt:lpstr>Noto Sans Regular Bold</vt:lpstr>
      <vt:lpstr>Office Theme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2024年9月若桜イベントチラシ</dc:title>
  <dc:creator>吉田 優作</dc:creator>
  <cp:lastModifiedBy>吉田 優作</cp:lastModifiedBy>
  <cp:revision>19</cp:revision>
  <dcterms:created xsi:type="dcterms:W3CDTF">2006-08-16T00:00:00Z</dcterms:created>
  <dcterms:modified xsi:type="dcterms:W3CDTF">2026-08-27T08:33:00Z</dcterms:modified>
  <dc:identifier>DAGPC4yD5Qo</dc:identifier>
</cp:coreProperties>
</file>